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Arial Black"/>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36" roundtripDataSignature="AMtx7mhvadUCHLqRMw7EDeoIa3SuZCpq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ArialBlack-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d3166c6b7_1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d3166c6b7_1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split 85/15  for test/training</a:t>
            </a:r>
            <a:endParaRPr/>
          </a:p>
        </p:txBody>
      </p:sp>
      <p:sp>
        <p:nvSpPr>
          <p:cNvPr id="181" name="Google Shape;181;g1ed3166c6b7_1_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d3166c6b7_1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d3166c6b7_1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latin typeface="Arial"/>
                <a:ea typeface="Arial"/>
                <a:cs typeface="Arial"/>
                <a:sym typeface="Arial"/>
              </a:rPr>
              <a:t>RF:</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Random Forest Algorithm</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For l = 1,2, ... , m: 8s Is</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a) Draw a bootstrap sample n" , o" of size 5 rows</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b) Grow an individual tree Tb to the bootstrapped sample by iteratively repeating the following steps for each terminal node of the tree at the current iteration, until the minimum node size (an important tuning parameter specified by the user) is reached:</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i. Select 2 (another tuning parameter) predictor variables randomly from among the full set of 3 predictors</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ii. From among these 2 predictors, choose the best predictor and split point the same way you do for regular trees</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iii. Spit the node into two child nodes according to </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Output the ensemble of trees p": l = 1,2, ... . m</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2) To predict the response y at any new x:</a:t>
            </a:r>
            <a:endParaRPr sz="1100">
              <a:latin typeface="Arial"/>
              <a:ea typeface="Arial"/>
              <a:cs typeface="Arial"/>
              <a:sym typeface="Arial"/>
            </a:endParaRPr>
          </a:p>
          <a:p>
            <a:pPr indent="0" lvl="0" marL="0" rtl="0" algn="l">
              <a:lnSpc>
                <a:spcPct val="115000"/>
              </a:lnSpc>
              <a:spcBef>
                <a:spcPts val="0"/>
              </a:spcBef>
              <a:spcAft>
                <a:spcPts val="0"/>
              </a:spcAft>
              <a:buNone/>
            </a:pPr>
            <a:r>
              <a:rPr lang="en-US" sz="1100">
                <a:latin typeface="Arial"/>
                <a:ea typeface="Arial"/>
                <a:cs typeface="Arial"/>
                <a:sym typeface="Arial"/>
              </a:rPr>
              <a:t>For regression: yhat =1/B ∑b=1BTb(X) (ave. predicted Y from all B trees)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br>
              <a:rPr lang="en-US" sz="1100">
                <a:latin typeface="Arial"/>
                <a:ea typeface="Arial"/>
                <a:cs typeface="Arial"/>
                <a:sym typeface="Arial"/>
              </a:rPr>
            </a:b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Boosted:</a:t>
            </a:r>
            <a:br>
              <a:rPr lang="en-US" sz="1100">
                <a:latin typeface="Arial"/>
                <a:ea typeface="Arial"/>
                <a:cs typeface="Arial"/>
                <a:sym typeface="Arial"/>
              </a:rPr>
            </a:br>
            <a:r>
              <a:rPr lang="en-US" sz="1100">
                <a:latin typeface="Arial"/>
                <a:ea typeface="Arial"/>
                <a:cs typeface="Arial"/>
                <a:sym typeface="Arial"/>
              </a:rPr>
              <a:t> (Gradient) boosting sequentially fits weak models (almost always simple trees) to the residuals from the previous iteration, taking the final model to be the sum of the individual models from each iteration</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 Notation:</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M = # of trees/iterations to fit f(x) = predictor of y(x)</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L(yi,f(xi)) = loss function to be minimized when fitting rim = psuedo-residual of {yi, xi} at iteration m</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Jm = # nodes for mth tree</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91" name="Google Shape;191;g1ed3166c6b7_1_7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d3166c6b7_1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d3166c6b7_1_8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Comparison between models and </a:t>
            </a:r>
            <a:r>
              <a:rPr lang="en-US" sz="1100">
                <a:latin typeface="Arial"/>
                <a:ea typeface="Arial"/>
                <a:cs typeface="Arial"/>
                <a:sym typeface="Arial"/>
              </a:rPr>
              <a:t>decision</a:t>
            </a:r>
            <a:r>
              <a:rPr lang="en-US" sz="1100">
                <a:latin typeface="Arial"/>
                <a:ea typeface="Arial"/>
                <a:cs typeface="Arial"/>
                <a:sym typeface="Arial"/>
              </a:rPr>
              <a:t> trees</a:t>
            </a:r>
            <a:br>
              <a:rPr lang="en-US" sz="1100">
                <a:latin typeface="Arial"/>
                <a:ea typeface="Arial"/>
                <a:cs typeface="Arial"/>
                <a:sym typeface="Arial"/>
              </a:rPr>
            </a:br>
            <a:br>
              <a:rPr lang="en-US" sz="1100">
                <a:latin typeface="Arial"/>
                <a:ea typeface="Arial"/>
                <a:cs typeface="Arial"/>
                <a:sym typeface="Arial"/>
              </a:rPr>
            </a:br>
            <a:r>
              <a:rPr lang="en-US" sz="1100">
                <a:latin typeface="Arial"/>
                <a:ea typeface="Arial"/>
                <a:cs typeface="Arial"/>
                <a:sym typeface="Arial"/>
              </a:rPr>
              <a:t>A negative R-squared ($r^2$) value for test results indicates that the model's predictions are performing worse than a simple horizontal line (the mean of the target variable). In other words, the model is not explaining the variance in the data, and its predictions are not capturing the patterns present in the actual outcomes.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Among the three models, Boosted Trees have the lowest RMSE, suggesting better predictive performance in terms of minimizing prediction errors. However, all models exhibit negative R-squared values, indicating that they are not explaining the variance in the target variable well. This could be due to various reasons, such as inappropriate model complexity, insufficient data, or the presence of non-linear relationships that the models fail to capture.</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We further investigated the data, model parameters but to no avail. Although the tree method seemed perfect for our purposes given our data and nature of the classes, we should consider feature engineering or alternative modeling approaches such as neural networks to improve predictive performance. Negative R-squared values could also suggest that the mean of the target variable might be a better predictor than the models, highlighting potential challenges in the modeling process.</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201" name="Google Shape;201;g1ed3166c6b7_1_8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a63cb2159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a63cb2159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2a63cb2159c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ed3166c6b7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ed3166c6b7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1ed3166c6b7_0_6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ed3166c6b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ed3166c6b7_0_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1ed3166c6b7_0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d3166c6b7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d3166c6b7_0_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1ed3166c6b7_0_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d3166c6b7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d3166c6b7_0_1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ed3166c6b7_0_1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ed3166c6b7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ed3166c6b7_0_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1ed3166c6b7_0_8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d3166c6b7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d3166c6b7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1ed3166c6b7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d3166c6b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d3166c6b7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g1ed3166c6b7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ed3166c6b7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ed3166c6b7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1ed3166c6b7_0_1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d3166c6b7_0_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ed3166c6b7_0_1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1ed3166c6b7_0_1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ed356e72b3_1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ed356e72b3_1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1ed356e72b3_1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d3166c6b7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ed3166c6b7_0_1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1ed3166c6b7_0_1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ed356e72b3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ed356e72b3_1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1ed356e72b3_1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ed3166c6b7_0_2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ed3166c6b7_0_2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1ed3166c6b7_0_20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ed3166c6b7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ed3166c6b7_0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1ed3166c6b7_0_18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d356e72b3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ed356e72b3_1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1ed356e72b3_1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ed356e72b3_1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ed356e72b3_1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1ed356e72b3_1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1" name="Google Shape;37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d3166c6b7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d3166c6b7_0_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1ed3166c6b7_0_6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d3166c6b7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d3166c6b7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1ed3166c6b7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ed3166c6b7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ed3166c6b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Climate refugees belong to a larger group of immigrants known as environmental refugees. Environmental refugees include immigrants forced to flee because of natural disasters, such as volcanoes and tsunamis.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International Red Cross estimates that there are more environmental refugees than political refugees fleeing from wars and other conflicts. The United Nations High Commissioner for Refugees (UNHCR) says 36 million people were displaced by natural disasters in 2009, the last year such a report was taken. A 2021 World Bank reported estimated that the climate crisis could drive more than 200 million people to move within their countries by 2050. In 2020 the Institute for Economics and Peace put the number of people at risk of displacement by 2050 at over 1 billion.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Flooding</a:t>
            </a:r>
            <a:endParaRPr/>
          </a:p>
          <a:p>
            <a:pPr indent="0" lvl="0" marL="0" rtl="0" algn="l">
              <a:spcBef>
                <a:spcPts val="0"/>
              </a:spcBef>
              <a:spcAft>
                <a:spcPts val="0"/>
              </a:spcAft>
              <a:buClr>
                <a:schemeClr val="dk1"/>
              </a:buClr>
              <a:buSzPts val="1100"/>
              <a:buFont typeface="Arial"/>
              <a:buNone/>
            </a:pPr>
            <a:r>
              <a:rPr lang="en-US"/>
              <a:t>Maldives</a:t>
            </a:r>
            <a:endParaRPr/>
          </a:p>
          <a:p>
            <a:pPr indent="0" lvl="0" marL="0" rtl="0" algn="l">
              <a:spcBef>
                <a:spcPts val="0"/>
              </a:spcBef>
              <a:spcAft>
                <a:spcPts val="0"/>
              </a:spcAft>
              <a:buClr>
                <a:schemeClr val="dk1"/>
              </a:buClr>
              <a:buSzPts val="1100"/>
              <a:buFont typeface="Arial"/>
              <a:buNone/>
            </a:pPr>
            <a:r>
              <a:rPr lang="en-US"/>
              <a:t>Maldives, an island nation in the Indian Ocean, is perhaps the country most threatened by sea level rise. Maldives rises only 2.4 meters (eight feet) above sea level at its highest point. Sea-level rise will likely create climate refugees because of changes in both economy and habitat.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Tourism supports more than 25 percent of the Maldivian economy. As the islands slowly sink underwater, they can support fewer tourists and tourist facilities, such as hotels. Fishing is the nation’s second-largest industry.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Drought</a:t>
            </a:r>
            <a:endParaRPr/>
          </a:p>
          <a:p>
            <a:pPr indent="0" lvl="0" marL="0" rtl="0" algn="l">
              <a:spcBef>
                <a:spcPts val="0"/>
              </a:spcBef>
              <a:spcAft>
                <a:spcPts val="0"/>
              </a:spcAft>
              <a:buClr>
                <a:schemeClr val="dk1"/>
              </a:buClr>
              <a:buSzPts val="1100"/>
              <a:buFont typeface="Arial"/>
              <a:buNone/>
            </a:pPr>
            <a:r>
              <a:rPr lang="en-US"/>
              <a:t>While rising seas threaten coastal regions, drought can create climate refugees inland. When people cannot grow crops on the land where they live, they have to move somewhere else in order to survive. For example, the Gobi Desert in China expands more than 3,600 square kilometers (1,390 square miles) every year. Farmers and merchants in the area surrounding the Gobi migrate to China’s crowded urban areas as grasslands are overtaken by desert.</a:t>
            </a:r>
            <a:endParaRPr/>
          </a:p>
          <a:p>
            <a:pPr indent="0" lvl="0" marL="0" rtl="0" algn="l">
              <a:spcBef>
                <a:spcPts val="0"/>
              </a:spcBef>
              <a:spcAft>
                <a:spcPts val="0"/>
              </a:spcAft>
              <a:buNone/>
            </a:pPr>
            <a:r>
              <a:t/>
            </a:r>
            <a:endParaRPr/>
          </a:p>
        </p:txBody>
      </p:sp>
      <p:sp>
        <p:nvSpPr>
          <p:cNvPr id="139" name="Google Shape;139;g1ed3166c6b7_1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d3166c6b7_1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ed3166c6b7_1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1ed3166c6b7_1_4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ed3166c6b7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ed3166c6b7_1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On that note, the number of displaced persons depends on not only the type of disaster and the magnitude, but on a wide array of factors such as the themes in the world development indicators listed here. We decided that factors such as inequality, % of population in poverty, and % of GDP in agriculture would provide some </a:t>
            </a:r>
            <a:r>
              <a:rPr lang="en-US"/>
              <a:t>indication</a:t>
            </a:r>
            <a:r>
              <a:rPr lang="en-US"/>
              <a:t> of the level of displacement of people due to climate.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US" sz="1100">
                <a:latin typeface="Arial"/>
                <a:ea typeface="Arial"/>
                <a:cs typeface="Arial"/>
                <a:sym typeface="Arial"/>
              </a:rPr>
              <a:t>EM-DAT: The International Disaster Database: This database by the Centre for Research on the Epidemiology of Disasters (CRED) provides information on disasters globally, including estimated economic losses. While not directly on government spending, it can help identify events and their potential fiscal impact.</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55" name="Google Shape;155;g1ed3166c6b7_1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d3166c6b7_1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d3166c6b7_1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1ed3166c6b7_1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ed3166c6b7_1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ed3166c6b7_1_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min max</a:t>
            </a:r>
            <a:endParaRPr/>
          </a:p>
        </p:txBody>
      </p:sp>
      <p:sp>
        <p:nvSpPr>
          <p:cNvPr id="172" name="Google Shape;172;g1ed3166c6b7_1_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 name="Shape 17"/>
        <p:cNvGrpSpPr/>
        <p:nvPr/>
      </p:nvGrpSpPr>
      <p:grpSpPr>
        <a:xfrm>
          <a:off x="0" y="0"/>
          <a:ext cx="0" cy="0"/>
          <a:chOff x="0" y="0"/>
          <a:chExt cx="0" cy="0"/>
        </a:xfrm>
      </p:grpSpPr>
      <p:sp>
        <p:nvSpPr>
          <p:cNvPr id="18" name="Google Shape;18;p10"/>
          <p:cNvSpPr/>
          <p:nvPr/>
        </p:nvSpPr>
        <p:spPr>
          <a:xfrm>
            <a:off x="0" y="0"/>
            <a:ext cx="9144000" cy="2692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 name="Google Shape;19;p10"/>
          <p:cNvSpPr/>
          <p:nvPr/>
        </p:nvSpPr>
        <p:spPr>
          <a:xfrm>
            <a:off x="0" y="1"/>
            <a:ext cx="9144000" cy="5143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 name="Google Shape;20;p10"/>
          <p:cNvSpPr/>
          <p:nvPr/>
        </p:nvSpPr>
        <p:spPr>
          <a:xfrm>
            <a:off x="1" y="0"/>
            <a:ext cx="9143999" cy="116282"/>
          </a:xfrm>
          <a:prstGeom prst="rect">
            <a:avLst/>
          </a:prstGeom>
          <a:solidFill>
            <a:srgbClr val="30174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diag-rule.ai" id="21" name="Google Shape;21;p10"/>
          <p:cNvPicPr preferRelativeResize="0"/>
          <p:nvPr/>
        </p:nvPicPr>
        <p:blipFill rotWithShape="1">
          <a:blip r:embed="rId2">
            <a:alphaModFix/>
          </a:blip>
          <a:srcRect b="36625" l="0" r="0" t="59752"/>
          <a:stretch/>
        </p:blipFill>
        <p:spPr>
          <a:xfrm>
            <a:off x="1" y="4887618"/>
            <a:ext cx="9143997" cy="255882"/>
          </a:xfrm>
          <a:prstGeom prst="rect">
            <a:avLst/>
          </a:prstGeom>
          <a:noFill/>
          <a:ln>
            <a:noFill/>
          </a:ln>
        </p:spPr>
      </p:pic>
      <p:sp>
        <p:nvSpPr>
          <p:cNvPr id="22" name="Google Shape;22;p10"/>
          <p:cNvSpPr txBox="1"/>
          <p:nvPr>
            <p:ph type="ctrTitle"/>
          </p:nvPr>
        </p:nvSpPr>
        <p:spPr>
          <a:xfrm>
            <a:off x="773028" y="417786"/>
            <a:ext cx="7608972" cy="2334610"/>
          </a:xfrm>
          <a:prstGeom prst="rect">
            <a:avLst/>
          </a:prstGeom>
          <a:noFill/>
          <a:ln>
            <a:noFill/>
          </a:ln>
        </p:spPr>
        <p:txBody>
          <a:bodyPr anchorCtr="0" anchor="b" bIns="91425" lIns="0" spcFirstLastPara="1" rIns="0" wrap="square" tIns="0">
            <a:noAutofit/>
          </a:bodyPr>
          <a:lstStyle>
            <a:lvl1pPr lvl="0" algn="l">
              <a:lnSpc>
                <a:spcPct val="85000"/>
              </a:lnSpc>
              <a:spcBef>
                <a:spcPts val="0"/>
              </a:spcBef>
              <a:spcAft>
                <a:spcPts val="0"/>
              </a:spcAft>
              <a:buClr>
                <a:schemeClr val="lt1"/>
              </a:buClr>
              <a:buSzPts val="4800"/>
              <a:buFont typeface="Arial Black"/>
              <a:buNone/>
              <a:defRPr b="0" sz="4800" cap="none">
                <a:solidFill>
                  <a:schemeClr val="lt1"/>
                </a:solidFill>
                <a:latin typeface="Arial Black"/>
                <a:ea typeface="Arial Black"/>
                <a:cs typeface="Arial Black"/>
                <a:sym typeface="Arial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subTitle"/>
          </p:nvPr>
        </p:nvSpPr>
        <p:spPr>
          <a:xfrm>
            <a:off x="773028" y="2935454"/>
            <a:ext cx="6999372" cy="1129862"/>
          </a:xfrm>
          <a:prstGeom prst="rect">
            <a:avLst/>
          </a:prstGeom>
          <a:noFill/>
          <a:ln>
            <a:noFill/>
          </a:ln>
        </p:spPr>
        <p:txBody>
          <a:bodyPr anchorCtr="0" anchor="t" bIns="0" lIns="0" spcFirstLastPara="1" rIns="0" wrap="square" tIns="0">
            <a:normAutofit/>
          </a:bodyPr>
          <a:lstStyle>
            <a:lvl1pPr lvl="0" algn="l">
              <a:lnSpc>
                <a:spcPct val="85000"/>
              </a:lnSpc>
              <a:spcBef>
                <a:spcPts val="0"/>
              </a:spcBef>
              <a:spcAft>
                <a:spcPts val="0"/>
              </a:spcAft>
              <a:buSzPts val="2800"/>
              <a:buNone/>
              <a:defRPr sz="2800">
                <a:solidFill>
                  <a:srgbClr val="C3BFBF"/>
                </a:solidFill>
              </a:defRPr>
            </a:lvl1pPr>
            <a:lvl2pPr lvl="1" algn="ctr">
              <a:lnSpc>
                <a:spcPct val="100000"/>
              </a:lnSpc>
              <a:spcBef>
                <a:spcPts val="380"/>
              </a:spcBef>
              <a:spcAft>
                <a:spcPts val="0"/>
              </a:spcAft>
              <a:buSzPts val="1900"/>
              <a:buNone/>
              <a:defRPr>
                <a:solidFill>
                  <a:srgbClr val="8D8C8C"/>
                </a:solidFill>
              </a:defRPr>
            </a:lvl2pPr>
            <a:lvl3pPr lvl="2" algn="ctr">
              <a:lnSpc>
                <a:spcPct val="100000"/>
              </a:lnSpc>
              <a:spcBef>
                <a:spcPts val="320"/>
              </a:spcBef>
              <a:spcAft>
                <a:spcPts val="0"/>
              </a:spcAft>
              <a:buSzPts val="1600"/>
              <a:buNone/>
              <a:defRPr>
                <a:solidFill>
                  <a:srgbClr val="8D8C8C"/>
                </a:solidFill>
              </a:defRPr>
            </a:lvl3pPr>
            <a:lvl4pPr lvl="3" algn="ctr">
              <a:lnSpc>
                <a:spcPct val="100000"/>
              </a:lnSpc>
              <a:spcBef>
                <a:spcPts val="320"/>
              </a:spcBef>
              <a:spcAft>
                <a:spcPts val="0"/>
              </a:spcAft>
              <a:buSzPts val="1600"/>
              <a:buNone/>
              <a:defRPr>
                <a:solidFill>
                  <a:srgbClr val="8D8C8C"/>
                </a:solidFill>
              </a:defRPr>
            </a:lvl4pPr>
            <a:lvl5pPr lvl="4" algn="ctr">
              <a:lnSpc>
                <a:spcPct val="100000"/>
              </a:lnSpc>
              <a:spcBef>
                <a:spcPts val="320"/>
              </a:spcBef>
              <a:spcAft>
                <a:spcPts val="0"/>
              </a:spcAft>
              <a:buSzPts val="1600"/>
              <a:buNone/>
              <a:defRPr>
                <a:solidFill>
                  <a:srgbClr val="8D8C8C"/>
                </a:solidFill>
              </a:defRPr>
            </a:lvl5pPr>
            <a:lvl6pPr lvl="5" algn="ctr">
              <a:lnSpc>
                <a:spcPct val="100000"/>
              </a:lnSpc>
              <a:spcBef>
                <a:spcPts val="320"/>
              </a:spcBef>
              <a:spcAft>
                <a:spcPts val="0"/>
              </a:spcAft>
              <a:buClr>
                <a:srgbClr val="8D8C8C"/>
              </a:buClr>
              <a:buSzPts val="1600"/>
              <a:buNone/>
              <a:defRPr>
                <a:solidFill>
                  <a:srgbClr val="8D8C8C"/>
                </a:solidFill>
              </a:defRPr>
            </a:lvl6pPr>
            <a:lvl7pPr lvl="6" algn="ctr">
              <a:lnSpc>
                <a:spcPct val="100000"/>
              </a:lnSpc>
              <a:spcBef>
                <a:spcPts val="320"/>
              </a:spcBef>
              <a:spcAft>
                <a:spcPts val="0"/>
              </a:spcAft>
              <a:buClr>
                <a:srgbClr val="8D8C8C"/>
              </a:buClr>
              <a:buSzPts val="1600"/>
              <a:buNone/>
              <a:defRPr>
                <a:solidFill>
                  <a:srgbClr val="8D8C8C"/>
                </a:solidFill>
              </a:defRPr>
            </a:lvl7pPr>
            <a:lvl8pPr lvl="7" algn="ctr">
              <a:lnSpc>
                <a:spcPct val="100000"/>
              </a:lnSpc>
              <a:spcBef>
                <a:spcPts val="320"/>
              </a:spcBef>
              <a:spcAft>
                <a:spcPts val="0"/>
              </a:spcAft>
              <a:buClr>
                <a:srgbClr val="8D8C8C"/>
              </a:buClr>
              <a:buSzPts val="1600"/>
              <a:buNone/>
              <a:defRPr>
                <a:solidFill>
                  <a:srgbClr val="8D8C8C"/>
                </a:solidFill>
              </a:defRPr>
            </a:lvl8pPr>
            <a:lvl9pPr lvl="8" algn="ctr">
              <a:lnSpc>
                <a:spcPct val="100000"/>
              </a:lnSpc>
              <a:spcBef>
                <a:spcPts val="320"/>
              </a:spcBef>
              <a:spcAft>
                <a:spcPts val="0"/>
              </a:spcAft>
              <a:buClr>
                <a:srgbClr val="8D8C8C"/>
              </a:buClr>
              <a:buSzPts val="1600"/>
              <a:buNone/>
              <a:defRPr>
                <a:solidFill>
                  <a:srgbClr val="8D8C8C"/>
                </a:solidFill>
              </a:defRPr>
            </a:lvl9pPr>
          </a:lstStyle>
          <a:p/>
        </p:txBody>
      </p:sp>
      <p:pic>
        <p:nvPicPr>
          <p:cNvPr descr="horiz_mcc-eng_white.eps" id="24" name="Google Shape;24;p10"/>
          <p:cNvPicPr preferRelativeResize="0"/>
          <p:nvPr/>
        </p:nvPicPr>
        <p:blipFill rotWithShape="1">
          <a:blip r:embed="rId3">
            <a:alphaModFix/>
          </a:blip>
          <a:srcRect b="0" l="0" r="0" t="0"/>
          <a:stretch/>
        </p:blipFill>
        <p:spPr>
          <a:xfrm>
            <a:off x="5672137" y="4239030"/>
            <a:ext cx="3073400" cy="368300"/>
          </a:xfrm>
          <a:prstGeom prst="rect">
            <a:avLst/>
          </a:prstGeom>
          <a:noFill/>
          <a:ln>
            <a:noFill/>
          </a:ln>
        </p:spPr>
      </p:pic>
      <p:sp>
        <p:nvSpPr>
          <p:cNvPr id="25" name="Google Shape;25;p10"/>
          <p:cNvSpPr txBox="1"/>
          <p:nvPr>
            <p:ph idx="2" type="body"/>
          </p:nvPr>
        </p:nvSpPr>
        <p:spPr>
          <a:xfrm>
            <a:off x="773027" y="4015433"/>
            <a:ext cx="3502640" cy="584200"/>
          </a:xfrm>
          <a:prstGeom prst="rect">
            <a:avLst/>
          </a:prstGeom>
          <a:noFill/>
          <a:ln>
            <a:noFill/>
          </a:ln>
        </p:spPr>
        <p:txBody>
          <a:bodyPr anchorCtr="0" anchor="b" bIns="45700" lIns="0" spcFirstLastPara="1" rIns="0" wrap="square" tIns="45700">
            <a:normAutofit/>
          </a:bodyPr>
          <a:lstStyle>
            <a:lvl1pPr indent="-228600" lvl="0" marL="457200" algn="l">
              <a:lnSpc>
                <a:spcPct val="100000"/>
              </a:lnSpc>
              <a:spcBef>
                <a:spcPts val="260"/>
              </a:spcBef>
              <a:spcAft>
                <a:spcPts val="0"/>
              </a:spcAft>
              <a:buSzPts val="1300"/>
              <a:buNone/>
              <a:defRPr b="0" sz="1300">
                <a:solidFill>
                  <a:schemeClr val="lt1"/>
                </a:solidFill>
              </a:defRPr>
            </a:lvl1pPr>
            <a:lvl2pPr indent="-228600" lvl="1" marL="914400" algn="l">
              <a:lnSpc>
                <a:spcPct val="100000"/>
              </a:lnSpc>
              <a:spcBef>
                <a:spcPts val="380"/>
              </a:spcBef>
              <a:spcAft>
                <a:spcPts val="0"/>
              </a:spcAft>
              <a:buSzPts val="1900"/>
              <a:buNone/>
              <a:defRPr/>
            </a:lvl2pPr>
            <a:lvl3pPr indent="-228600" lvl="2" marL="1371600" algn="l">
              <a:lnSpc>
                <a:spcPct val="100000"/>
              </a:lnSpc>
              <a:spcBef>
                <a:spcPts val="320"/>
              </a:spcBef>
              <a:spcAft>
                <a:spcPts val="0"/>
              </a:spcAft>
              <a:buSzPts val="1600"/>
              <a:buNone/>
              <a:defRPr/>
            </a:lvl3pPr>
            <a:lvl4pPr indent="-228600" lvl="3" marL="1828800" algn="l">
              <a:lnSpc>
                <a:spcPct val="100000"/>
              </a:lnSpc>
              <a:spcBef>
                <a:spcPts val="320"/>
              </a:spcBef>
              <a:spcAft>
                <a:spcPts val="0"/>
              </a:spcAft>
              <a:buSzPts val="1600"/>
              <a:buNone/>
              <a:defRPr/>
            </a:lvl4pPr>
            <a:lvl5pPr indent="-228600" lvl="4" marL="2286000" algn="l">
              <a:lnSpc>
                <a:spcPct val="100000"/>
              </a:lnSpc>
              <a:spcBef>
                <a:spcPts val="320"/>
              </a:spcBef>
              <a:spcAft>
                <a:spcPts val="0"/>
              </a:spcAft>
              <a:buSzPts val="1600"/>
              <a:buNone/>
              <a:defRPr/>
            </a:lvl5pPr>
            <a:lvl6pPr indent="-342900" lvl="5" marL="2743200" algn="l">
              <a:lnSpc>
                <a:spcPct val="100000"/>
              </a:lnSpc>
              <a:spcBef>
                <a:spcPts val="360"/>
              </a:spcBef>
              <a:spcAft>
                <a:spcPts val="0"/>
              </a:spcAft>
              <a:buClr>
                <a:srgbClr val="9E9191"/>
              </a:buClr>
              <a:buSzPts val="1800"/>
              <a:buChar char="o"/>
              <a:defRPr/>
            </a:lvl6pPr>
            <a:lvl7pPr indent="-342900" lvl="6" marL="3200400" algn="l">
              <a:lnSpc>
                <a:spcPct val="100000"/>
              </a:lnSpc>
              <a:spcBef>
                <a:spcPts val="360"/>
              </a:spcBef>
              <a:spcAft>
                <a:spcPts val="0"/>
              </a:spcAft>
              <a:buClr>
                <a:srgbClr val="9E9191"/>
              </a:buClr>
              <a:buSzPts val="1800"/>
              <a:buChar char="•"/>
              <a:defRPr/>
            </a:lvl7pPr>
            <a:lvl8pPr indent="-342900" lvl="7" marL="3657600" algn="l">
              <a:lnSpc>
                <a:spcPct val="100000"/>
              </a:lnSpc>
              <a:spcBef>
                <a:spcPts val="360"/>
              </a:spcBef>
              <a:spcAft>
                <a:spcPts val="0"/>
              </a:spcAft>
              <a:buClr>
                <a:srgbClr val="9E9191"/>
              </a:buClr>
              <a:buSzPts val="1800"/>
              <a:buChar char="o"/>
              <a:defRPr/>
            </a:lvl8pPr>
            <a:lvl9pPr indent="-342900" lvl="8" marL="4114800" algn="l">
              <a:lnSpc>
                <a:spcPct val="100000"/>
              </a:lnSpc>
              <a:spcBef>
                <a:spcPts val="360"/>
              </a:spcBef>
              <a:spcAft>
                <a:spcPts val="0"/>
              </a:spcAft>
              <a:buClr>
                <a:srgbClr val="9E919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74" name="Shape 74"/>
        <p:cNvGrpSpPr/>
        <p:nvPr/>
      </p:nvGrpSpPr>
      <p:grpSpPr>
        <a:xfrm>
          <a:off x="0" y="0"/>
          <a:ext cx="0" cy="0"/>
          <a:chOff x="0" y="0"/>
          <a:chExt cx="0" cy="0"/>
        </a:xfrm>
      </p:grpSpPr>
      <p:sp>
        <p:nvSpPr>
          <p:cNvPr id="75" name="Google Shape;75;p19"/>
          <p:cNvSpPr txBox="1"/>
          <p:nvPr>
            <p:ph type="title"/>
          </p:nvPr>
        </p:nvSpPr>
        <p:spPr>
          <a:xfrm>
            <a:off x="1540932" y="1024466"/>
            <a:ext cx="6126480" cy="2633134"/>
          </a:xfrm>
          <a:prstGeom prst="rect">
            <a:avLst/>
          </a:prstGeom>
          <a:solidFill>
            <a:schemeClr val="accent1"/>
          </a:solidFill>
          <a:ln>
            <a:noFill/>
          </a:ln>
        </p:spPr>
        <p:txBody>
          <a:bodyPr anchorCtr="0" anchor="ctr" bIns="182875" lIns="365750" spcFirstLastPara="1" rIns="365750" wrap="square" tIns="137150">
            <a:noAutofit/>
          </a:bodyPr>
          <a:lstStyle>
            <a:lvl1pPr lvl="0" algn="ctr">
              <a:lnSpc>
                <a:spcPct val="90000"/>
              </a:lnSpc>
              <a:spcBef>
                <a:spcPts val="0"/>
              </a:spcBef>
              <a:spcAft>
                <a:spcPts val="0"/>
              </a:spcAft>
              <a:buClr>
                <a:schemeClr val="lt1"/>
              </a:buClr>
              <a:buSzPts val="4000"/>
              <a:buFont typeface="Arial"/>
              <a:buNone/>
              <a:defRPr sz="4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9"/>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9"/>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79" name="Shape 79"/>
        <p:cNvGrpSpPr/>
        <p:nvPr/>
      </p:nvGrpSpPr>
      <p:grpSpPr>
        <a:xfrm>
          <a:off x="0" y="0"/>
          <a:ext cx="0" cy="0"/>
          <a:chOff x="0" y="0"/>
          <a:chExt cx="0" cy="0"/>
        </a:xfrm>
      </p:grpSpPr>
      <p:sp>
        <p:nvSpPr>
          <p:cNvPr id="80" name="Google Shape;80;p20"/>
          <p:cNvSpPr txBox="1"/>
          <p:nvPr>
            <p:ph type="title"/>
          </p:nvPr>
        </p:nvSpPr>
        <p:spPr>
          <a:xfrm>
            <a:off x="1540932" y="1024466"/>
            <a:ext cx="6126480" cy="2633134"/>
          </a:xfrm>
          <a:prstGeom prst="rect">
            <a:avLst/>
          </a:prstGeom>
          <a:solidFill>
            <a:schemeClr val="accent3"/>
          </a:solidFill>
          <a:ln>
            <a:noFill/>
          </a:ln>
        </p:spPr>
        <p:txBody>
          <a:bodyPr anchorCtr="0" anchor="ctr" bIns="182875" lIns="365750" spcFirstLastPara="1" rIns="365750" wrap="square" tIns="137150">
            <a:noAutofit/>
          </a:bodyPr>
          <a:lstStyle>
            <a:lvl1pPr lvl="0" algn="ctr">
              <a:lnSpc>
                <a:spcPct val="90000"/>
              </a:lnSpc>
              <a:spcBef>
                <a:spcPts val="0"/>
              </a:spcBef>
              <a:spcAft>
                <a:spcPts val="0"/>
              </a:spcAft>
              <a:buClr>
                <a:schemeClr val="lt1"/>
              </a:buClr>
              <a:buSzPts val="4000"/>
              <a:buFont typeface="Arial"/>
              <a:buNone/>
              <a:defRPr sz="40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0"/>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0"/>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0"/>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84" name="Shape 84"/>
        <p:cNvGrpSpPr/>
        <p:nvPr/>
      </p:nvGrpSpPr>
      <p:grpSpPr>
        <a:xfrm>
          <a:off x="0" y="0"/>
          <a:ext cx="0" cy="0"/>
          <a:chOff x="0" y="0"/>
          <a:chExt cx="0" cy="0"/>
        </a:xfrm>
      </p:grpSpPr>
      <p:sp>
        <p:nvSpPr>
          <p:cNvPr id="85" name="Google Shape;85;p21"/>
          <p:cNvSpPr/>
          <p:nvPr/>
        </p:nvSpPr>
        <p:spPr>
          <a:xfrm>
            <a:off x="0" y="0"/>
            <a:ext cx="9144000" cy="2692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 name="Google Shape;86;p21"/>
          <p:cNvSpPr/>
          <p:nvPr/>
        </p:nvSpPr>
        <p:spPr>
          <a:xfrm>
            <a:off x="0" y="0"/>
            <a:ext cx="9143999" cy="4648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7" name="Google Shape;87;p21"/>
          <p:cNvSpPr txBox="1"/>
          <p:nvPr>
            <p:ph type="title"/>
          </p:nvPr>
        </p:nvSpPr>
        <p:spPr>
          <a:xfrm>
            <a:off x="457200" y="249632"/>
            <a:ext cx="7992533" cy="4296968"/>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dk2"/>
              </a:buClr>
              <a:buSzPts val="4800"/>
              <a:buFont typeface="Arial"/>
              <a:buNone/>
              <a:defRPr sz="48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1"/>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89" name="Google Shape;89;p21"/>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1"/>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1"/>
          <p:cNvSpPr/>
          <p:nvPr/>
        </p:nvSpPr>
        <p:spPr>
          <a:xfrm>
            <a:off x="0" y="0"/>
            <a:ext cx="9143999" cy="1162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pic>
        <p:nvPicPr>
          <p:cNvPr id="92" name="Google Shape;92;p21"/>
          <p:cNvPicPr preferRelativeResize="0"/>
          <p:nvPr/>
        </p:nvPicPr>
        <p:blipFill rotWithShape="1">
          <a:blip r:embed="rId2">
            <a:alphaModFix/>
          </a:blip>
          <a:srcRect b="9886" l="18015" r="11174" t="74963"/>
          <a:stretch/>
        </p:blipFill>
        <p:spPr>
          <a:xfrm>
            <a:off x="0" y="4342486"/>
            <a:ext cx="9143999" cy="30571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Content">
  <p:cSld name="Title and Two Columns Content">
    <p:spTree>
      <p:nvGrpSpPr>
        <p:cNvPr id="93" name="Shape 93"/>
        <p:cNvGrpSpPr/>
        <p:nvPr/>
      </p:nvGrpSpPr>
      <p:grpSpPr>
        <a:xfrm>
          <a:off x="0" y="0"/>
          <a:ext cx="0" cy="0"/>
          <a:chOff x="0" y="0"/>
          <a:chExt cx="0" cy="0"/>
        </a:xfrm>
      </p:grpSpPr>
      <p:sp>
        <p:nvSpPr>
          <p:cNvPr id="94" name="Google Shape;94;p22"/>
          <p:cNvSpPr txBox="1"/>
          <p:nvPr>
            <p:ph type="title"/>
          </p:nvPr>
        </p:nvSpPr>
        <p:spPr>
          <a:xfrm>
            <a:off x="457200" y="210216"/>
            <a:ext cx="8397766" cy="82111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2"/>
          <p:cNvSpPr txBox="1"/>
          <p:nvPr>
            <p:ph idx="1" type="body"/>
          </p:nvPr>
        </p:nvSpPr>
        <p:spPr>
          <a:xfrm>
            <a:off x="457201" y="1134533"/>
            <a:ext cx="3992179" cy="3403600"/>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440"/>
              </a:spcBef>
              <a:spcAft>
                <a:spcPts val="0"/>
              </a:spcAft>
              <a:buSzPts val="2200"/>
              <a:buChar char="•"/>
              <a:defRPr>
                <a:solidFill>
                  <a:srgbClr val="444444"/>
                </a:solidFill>
              </a:defRPr>
            </a:lvl1pPr>
            <a:lvl2pPr indent="-349250" lvl="1" marL="914400" algn="l">
              <a:lnSpc>
                <a:spcPct val="100000"/>
              </a:lnSpc>
              <a:spcBef>
                <a:spcPts val="380"/>
              </a:spcBef>
              <a:spcAft>
                <a:spcPts val="0"/>
              </a:spcAft>
              <a:buSzPts val="1900"/>
              <a:buChar char="▪"/>
              <a:defRPr>
                <a:solidFill>
                  <a:srgbClr val="444444"/>
                </a:solidFill>
              </a:defRPr>
            </a:lvl2pPr>
            <a:lvl3pPr indent="-330200" lvl="2" marL="1371600" algn="l">
              <a:lnSpc>
                <a:spcPct val="100000"/>
              </a:lnSpc>
              <a:spcBef>
                <a:spcPts val="320"/>
              </a:spcBef>
              <a:spcAft>
                <a:spcPts val="0"/>
              </a:spcAft>
              <a:buClr>
                <a:srgbClr val="9E9191"/>
              </a:buClr>
              <a:buSzPts val="1600"/>
              <a:buChar char="•"/>
              <a:defRPr>
                <a:solidFill>
                  <a:srgbClr val="444444"/>
                </a:solidFill>
              </a:defRPr>
            </a:lvl3pPr>
            <a:lvl4pPr indent="-330200" lvl="3" marL="1828800" algn="l">
              <a:lnSpc>
                <a:spcPct val="100000"/>
              </a:lnSpc>
              <a:spcBef>
                <a:spcPts val="320"/>
              </a:spcBef>
              <a:spcAft>
                <a:spcPts val="0"/>
              </a:spcAft>
              <a:buClr>
                <a:srgbClr val="9E9191"/>
              </a:buClr>
              <a:buSzPts val="1600"/>
              <a:buChar char="▪"/>
              <a:defRPr>
                <a:solidFill>
                  <a:srgbClr val="444444"/>
                </a:solidFill>
              </a:defRPr>
            </a:lvl4pPr>
            <a:lvl5pPr indent="-330200" lvl="4" marL="2286000" algn="l">
              <a:lnSpc>
                <a:spcPct val="100000"/>
              </a:lnSpc>
              <a:spcBef>
                <a:spcPts val="320"/>
              </a:spcBef>
              <a:spcAft>
                <a:spcPts val="0"/>
              </a:spcAft>
              <a:buClr>
                <a:srgbClr val="9E9191"/>
              </a:buClr>
              <a:buSzPts val="1600"/>
              <a:buChar char="•"/>
              <a:defRPr>
                <a:solidFill>
                  <a:srgbClr val="444444"/>
                </a:solidFill>
              </a:defRPr>
            </a:lvl5pPr>
            <a:lvl6pPr indent="-330200" lvl="5" marL="2743200" algn="l">
              <a:lnSpc>
                <a:spcPct val="100000"/>
              </a:lnSpc>
              <a:spcBef>
                <a:spcPts val="320"/>
              </a:spcBef>
              <a:spcAft>
                <a:spcPts val="0"/>
              </a:spcAft>
              <a:buClr>
                <a:srgbClr val="9E9191"/>
              </a:buClr>
              <a:buSzPts val="1600"/>
              <a:buChar char="o"/>
              <a:defRPr/>
            </a:lvl6pPr>
            <a:lvl7pPr indent="-330200" lvl="6" marL="3200400" algn="l">
              <a:lnSpc>
                <a:spcPct val="100000"/>
              </a:lnSpc>
              <a:spcBef>
                <a:spcPts val="320"/>
              </a:spcBef>
              <a:spcAft>
                <a:spcPts val="0"/>
              </a:spcAft>
              <a:buClr>
                <a:srgbClr val="9E9191"/>
              </a:buClr>
              <a:buSzPts val="1600"/>
              <a:buChar char="•"/>
              <a:defRPr/>
            </a:lvl7pPr>
            <a:lvl8pPr indent="-330200" lvl="7" marL="3657600" algn="l">
              <a:lnSpc>
                <a:spcPct val="100000"/>
              </a:lnSpc>
              <a:spcBef>
                <a:spcPts val="320"/>
              </a:spcBef>
              <a:spcAft>
                <a:spcPts val="0"/>
              </a:spcAft>
              <a:buClr>
                <a:srgbClr val="9E9191"/>
              </a:buClr>
              <a:buSzPts val="1600"/>
              <a:buChar char="o"/>
              <a:defRPr/>
            </a:lvl8pPr>
            <a:lvl9pPr indent="-330200" lvl="8" marL="4114800" algn="l">
              <a:lnSpc>
                <a:spcPct val="100000"/>
              </a:lnSpc>
              <a:spcBef>
                <a:spcPts val="320"/>
              </a:spcBef>
              <a:spcAft>
                <a:spcPts val="0"/>
              </a:spcAft>
              <a:buClr>
                <a:srgbClr val="9E9191"/>
              </a:buClr>
              <a:buSzPts val="1600"/>
              <a:buFont typeface="Arial"/>
              <a:buChar char="•"/>
              <a:defRPr/>
            </a:lvl9pPr>
          </a:lstStyle>
          <a:p/>
        </p:txBody>
      </p:sp>
      <p:sp>
        <p:nvSpPr>
          <p:cNvPr id="96" name="Google Shape;96;p22"/>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97" name="Google Shape;97;p22"/>
          <p:cNvSpPr txBox="1"/>
          <p:nvPr>
            <p:ph idx="2" type="body"/>
          </p:nvPr>
        </p:nvSpPr>
        <p:spPr>
          <a:xfrm>
            <a:off x="4694622" y="1134533"/>
            <a:ext cx="3992179" cy="3403600"/>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440"/>
              </a:spcBef>
              <a:spcAft>
                <a:spcPts val="0"/>
              </a:spcAft>
              <a:buSzPts val="2200"/>
              <a:buChar char="•"/>
              <a:defRPr>
                <a:solidFill>
                  <a:srgbClr val="444444"/>
                </a:solidFill>
              </a:defRPr>
            </a:lvl1pPr>
            <a:lvl2pPr indent="-349250" lvl="1" marL="914400" algn="l">
              <a:lnSpc>
                <a:spcPct val="100000"/>
              </a:lnSpc>
              <a:spcBef>
                <a:spcPts val="380"/>
              </a:spcBef>
              <a:spcAft>
                <a:spcPts val="0"/>
              </a:spcAft>
              <a:buSzPts val="1900"/>
              <a:buChar char="▪"/>
              <a:defRPr>
                <a:solidFill>
                  <a:srgbClr val="444444"/>
                </a:solidFill>
              </a:defRPr>
            </a:lvl2pPr>
            <a:lvl3pPr indent="-330200" lvl="2" marL="1371600" algn="l">
              <a:lnSpc>
                <a:spcPct val="100000"/>
              </a:lnSpc>
              <a:spcBef>
                <a:spcPts val="320"/>
              </a:spcBef>
              <a:spcAft>
                <a:spcPts val="0"/>
              </a:spcAft>
              <a:buClr>
                <a:srgbClr val="9E9191"/>
              </a:buClr>
              <a:buSzPts val="1600"/>
              <a:buChar char="•"/>
              <a:defRPr>
                <a:solidFill>
                  <a:srgbClr val="444444"/>
                </a:solidFill>
              </a:defRPr>
            </a:lvl3pPr>
            <a:lvl4pPr indent="-330200" lvl="3" marL="1828800" algn="l">
              <a:lnSpc>
                <a:spcPct val="100000"/>
              </a:lnSpc>
              <a:spcBef>
                <a:spcPts val="320"/>
              </a:spcBef>
              <a:spcAft>
                <a:spcPts val="0"/>
              </a:spcAft>
              <a:buClr>
                <a:srgbClr val="9E9191"/>
              </a:buClr>
              <a:buSzPts val="1600"/>
              <a:buChar char="▪"/>
              <a:defRPr>
                <a:solidFill>
                  <a:srgbClr val="444444"/>
                </a:solidFill>
              </a:defRPr>
            </a:lvl4pPr>
            <a:lvl5pPr indent="-330200" lvl="4" marL="2286000" algn="l">
              <a:lnSpc>
                <a:spcPct val="100000"/>
              </a:lnSpc>
              <a:spcBef>
                <a:spcPts val="320"/>
              </a:spcBef>
              <a:spcAft>
                <a:spcPts val="0"/>
              </a:spcAft>
              <a:buClr>
                <a:srgbClr val="9E9191"/>
              </a:buClr>
              <a:buSzPts val="1600"/>
              <a:buChar char="•"/>
              <a:defRPr>
                <a:solidFill>
                  <a:srgbClr val="444444"/>
                </a:solidFill>
              </a:defRPr>
            </a:lvl5pPr>
            <a:lvl6pPr indent="-330200" lvl="5" marL="2743200" algn="l">
              <a:lnSpc>
                <a:spcPct val="100000"/>
              </a:lnSpc>
              <a:spcBef>
                <a:spcPts val="320"/>
              </a:spcBef>
              <a:spcAft>
                <a:spcPts val="0"/>
              </a:spcAft>
              <a:buClr>
                <a:srgbClr val="9E9191"/>
              </a:buClr>
              <a:buSzPts val="1600"/>
              <a:buChar char="o"/>
              <a:defRPr/>
            </a:lvl6pPr>
            <a:lvl7pPr indent="-330200" lvl="6" marL="3200400" algn="l">
              <a:lnSpc>
                <a:spcPct val="100000"/>
              </a:lnSpc>
              <a:spcBef>
                <a:spcPts val="320"/>
              </a:spcBef>
              <a:spcAft>
                <a:spcPts val="0"/>
              </a:spcAft>
              <a:buClr>
                <a:srgbClr val="9E9191"/>
              </a:buClr>
              <a:buSzPts val="1600"/>
              <a:buChar char="•"/>
              <a:defRPr/>
            </a:lvl7pPr>
            <a:lvl8pPr indent="-330200" lvl="7" marL="3657600" algn="l">
              <a:lnSpc>
                <a:spcPct val="100000"/>
              </a:lnSpc>
              <a:spcBef>
                <a:spcPts val="320"/>
              </a:spcBef>
              <a:spcAft>
                <a:spcPts val="0"/>
              </a:spcAft>
              <a:buClr>
                <a:srgbClr val="9E9191"/>
              </a:buClr>
              <a:buSzPts val="1600"/>
              <a:buChar char="o"/>
              <a:defRPr/>
            </a:lvl8pPr>
            <a:lvl9pPr indent="-330200" lvl="8" marL="4114800" algn="l">
              <a:lnSpc>
                <a:spcPct val="100000"/>
              </a:lnSpc>
              <a:spcBef>
                <a:spcPts val="320"/>
              </a:spcBef>
              <a:spcAft>
                <a:spcPts val="0"/>
              </a:spcAft>
              <a:buClr>
                <a:srgbClr val="9E9191"/>
              </a:buClr>
              <a:buSzPts val="1600"/>
              <a:buFont typeface="Arial"/>
              <a:buChar char="•"/>
              <a:defRPr/>
            </a:lvl9pPr>
          </a:lstStyle>
          <a:p/>
        </p:txBody>
      </p:sp>
      <p:sp>
        <p:nvSpPr>
          <p:cNvPr id="98" name="Google Shape;98;p22"/>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2"/>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
        <p:nvSpPr>
          <p:cNvPr id="101" name="Google Shape;101;p23"/>
          <p:cNvSpPr/>
          <p:nvPr/>
        </p:nvSpPr>
        <p:spPr>
          <a:xfrm>
            <a:off x="1" y="4817532"/>
            <a:ext cx="9144000" cy="32596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type="titleOnly">
  <p:cSld name="TITLE_ONLY">
    <p:spTree>
      <p:nvGrpSpPr>
        <p:cNvPr id="26" name="Shape 26"/>
        <p:cNvGrpSpPr/>
        <p:nvPr/>
      </p:nvGrpSpPr>
      <p:grpSpPr>
        <a:xfrm>
          <a:off x="0" y="0"/>
          <a:ext cx="0" cy="0"/>
          <a:chOff x="0" y="0"/>
          <a:chExt cx="0" cy="0"/>
        </a:xfrm>
      </p:grpSpPr>
      <p:sp>
        <p:nvSpPr>
          <p:cNvPr id="27" name="Google Shape;27;p11"/>
          <p:cNvSpPr/>
          <p:nvPr/>
        </p:nvSpPr>
        <p:spPr>
          <a:xfrm>
            <a:off x="0" y="0"/>
            <a:ext cx="9144000" cy="3987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 name="Google Shape;28;p11"/>
          <p:cNvSpPr/>
          <p:nvPr/>
        </p:nvSpPr>
        <p:spPr>
          <a:xfrm>
            <a:off x="228600" y="228599"/>
            <a:ext cx="8686800" cy="438912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9" name="Google Shape;29;p11"/>
          <p:cNvSpPr txBox="1"/>
          <p:nvPr>
            <p:ph type="title"/>
          </p:nvPr>
        </p:nvSpPr>
        <p:spPr>
          <a:xfrm>
            <a:off x="1031394" y="1109132"/>
            <a:ext cx="7088909" cy="2463801"/>
          </a:xfrm>
          <a:prstGeom prst="rect">
            <a:avLst/>
          </a:prstGeom>
          <a:noFill/>
          <a:ln>
            <a:noFill/>
          </a:ln>
        </p:spPr>
        <p:txBody>
          <a:bodyPr anchorCtr="0" anchor="ctr" bIns="182875" lIns="365750" spcFirstLastPara="1" rIns="365750" wrap="square" tIns="137150">
            <a:noAutofit/>
          </a:bodyPr>
          <a:lstStyle>
            <a:lvl1pPr lvl="0" algn="ctr">
              <a:lnSpc>
                <a:spcPct val="85000"/>
              </a:lnSpc>
              <a:spcBef>
                <a:spcPts val="0"/>
              </a:spcBef>
              <a:spcAft>
                <a:spcPts val="0"/>
              </a:spcAft>
              <a:buClr>
                <a:schemeClr val="accent3"/>
              </a:buClr>
              <a:buSzPts val="4000"/>
              <a:buFont typeface="Arial"/>
              <a:buNone/>
              <a:defRPr sz="4000" cap="none">
                <a:solidFill>
                  <a:schemeClr val="accent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1"/>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3" name="Shape 33"/>
        <p:cNvGrpSpPr/>
        <p:nvPr/>
      </p:nvGrpSpPr>
      <p:grpSpPr>
        <a:xfrm>
          <a:off x="0" y="0"/>
          <a:ext cx="0" cy="0"/>
          <a:chOff x="0" y="0"/>
          <a:chExt cx="0" cy="0"/>
        </a:xfrm>
      </p:grpSpPr>
      <p:sp>
        <p:nvSpPr>
          <p:cNvPr id="34" name="Google Shape;34;p12"/>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35" name="Google Shape;35;p12"/>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2"/>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2"/>
          <p:cNvSpPr txBox="1"/>
          <p:nvPr>
            <p:ph idx="1" type="body"/>
          </p:nvPr>
        </p:nvSpPr>
        <p:spPr>
          <a:xfrm>
            <a:off x="457200" y="1075270"/>
            <a:ext cx="8397766" cy="3522290"/>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440"/>
              </a:spcBef>
              <a:spcAft>
                <a:spcPts val="0"/>
              </a:spcAft>
              <a:buSzPts val="2200"/>
              <a:buChar char="•"/>
              <a:defRPr>
                <a:solidFill>
                  <a:schemeClr val="dk1"/>
                </a:solidFill>
              </a:defRPr>
            </a:lvl1pPr>
            <a:lvl2pPr indent="-349250" lvl="1" marL="914400" algn="l">
              <a:lnSpc>
                <a:spcPct val="100000"/>
              </a:lnSpc>
              <a:spcBef>
                <a:spcPts val="380"/>
              </a:spcBef>
              <a:spcAft>
                <a:spcPts val="0"/>
              </a:spcAft>
              <a:buSzPts val="1900"/>
              <a:buChar char="▪"/>
              <a:defRPr>
                <a:solidFill>
                  <a:schemeClr val="dk1"/>
                </a:solidFill>
              </a:defRPr>
            </a:lvl2pPr>
            <a:lvl3pPr indent="-330200" lvl="2" marL="1371600" algn="l">
              <a:lnSpc>
                <a:spcPct val="100000"/>
              </a:lnSpc>
              <a:spcBef>
                <a:spcPts val="320"/>
              </a:spcBef>
              <a:spcAft>
                <a:spcPts val="0"/>
              </a:spcAft>
              <a:buClr>
                <a:srgbClr val="9E9191"/>
              </a:buClr>
              <a:buSzPts val="1600"/>
              <a:buChar char="•"/>
              <a:defRPr>
                <a:solidFill>
                  <a:schemeClr val="dk1"/>
                </a:solidFill>
              </a:defRPr>
            </a:lvl3pPr>
            <a:lvl4pPr indent="-330200" lvl="3" marL="1828800" algn="l">
              <a:lnSpc>
                <a:spcPct val="100000"/>
              </a:lnSpc>
              <a:spcBef>
                <a:spcPts val="320"/>
              </a:spcBef>
              <a:spcAft>
                <a:spcPts val="0"/>
              </a:spcAft>
              <a:buClr>
                <a:srgbClr val="9E9191"/>
              </a:buClr>
              <a:buSzPts val="1600"/>
              <a:buChar char="▪"/>
              <a:defRPr>
                <a:solidFill>
                  <a:schemeClr val="dk1"/>
                </a:solidFill>
              </a:defRPr>
            </a:lvl4pPr>
            <a:lvl5pPr indent="-330200" lvl="4" marL="2286000" algn="l">
              <a:lnSpc>
                <a:spcPct val="100000"/>
              </a:lnSpc>
              <a:spcBef>
                <a:spcPts val="320"/>
              </a:spcBef>
              <a:spcAft>
                <a:spcPts val="0"/>
              </a:spcAft>
              <a:buClr>
                <a:srgbClr val="9E9191"/>
              </a:buClr>
              <a:buSzPts val="1600"/>
              <a:buChar char="•"/>
              <a:defRPr>
                <a:solidFill>
                  <a:schemeClr val="dk1"/>
                </a:solidFill>
              </a:defRPr>
            </a:lvl5pPr>
            <a:lvl6pPr indent="-330200" lvl="5" marL="2743200" algn="l">
              <a:lnSpc>
                <a:spcPct val="100000"/>
              </a:lnSpc>
              <a:spcBef>
                <a:spcPts val="320"/>
              </a:spcBef>
              <a:spcAft>
                <a:spcPts val="0"/>
              </a:spcAft>
              <a:buClr>
                <a:srgbClr val="9E9191"/>
              </a:buClr>
              <a:buSzPts val="1600"/>
              <a:buChar char="o"/>
              <a:defRPr/>
            </a:lvl6pPr>
            <a:lvl7pPr indent="-330200" lvl="6" marL="3200400" algn="l">
              <a:lnSpc>
                <a:spcPct val="100000"/>
              </a:lnSpc>
              <a:spcBef>
                <a:spcPts val="320"/>
              </a:spcBef>
              <a:spcAft>
                <a:spcPts val="0"/>
              </a:spcAft>
              <a:buClr>
                <a:srgbClr val="9E9191"/>
              </a:buClr>
              <a:buSzPts val="1600"/>
              <a:buChar char="•"/>
              <a:defRPr/>
            </a:lvl7pPr>
            <a:lvl8pPr indent="-330200" lvl="7" marL="3657600" algn="l">
              <a:lnSpc>
                <a:spcPct val="100000"/>
              </a:lnSpc>
              <a:spcBef>
                <a:spcPts val="320"/>
              </a:spcBef>
              <a:spcAft>
                <a:spcPts val="0"/>
              </a:spcAft>
              <a:buClr>
                <a:srgbClr val="9E9191"/>
              </a:buClr>
              <a:buSzPts val="1600"/>
              <a:buChar char="o"/>
              <a:defRPr/>
            </a:lvl8pPr>
            <a:lvl9pPr indent="-330200" lvl="8" marL="4114800" algn="l">
              <a:lnSpc>
                <a:spcPct val="100000"/>
              </a:lnSpc>
              <a:spcBef>
                <a:spcPts val="320"/>
              </a:spcBef>
              <a:spcAft>
                <a:spcPts val="0"/>
              </a:spcAft>
              <a:buClr>
                <a:srgbClr val="9E9191"/>
              </a:buClr>
              <a:buSzPts val="1600"/>
              <a:buFont typeface="Arial"/>
              <a:buChar char="•"/>
              <a:defRPr/>
            </a:lvl9pPr>
          </a:lstStyle>
          <a:p/>
        </p:txBody>
      </p:sp>
      <p:sp>
        <p:nvSpPr>
          <p:cNvPr id="38" name="Google Shape;38;p12"/>
          <p:cNvSpPr/>
          <p:nvPr/>
        </p:nvSpPr>
        <p:spPr>
          <a:xfrm>
            <a:off x="0" y="294885"/>
            <a:ext cx="8703733" cy="670315"/>
          </a:xfrm>
          <a:custGeom>
            <a:rect b="b" l="l" r="r" t="t"/>
            <a:pathLst>
              <a:path extrusionOk="0" h="602584" w="8703733">
                <a:moveTo>
                  <a:pt x="0" y="0"/>
                </a:moveTo>
                <a:lnTo>
                  <a:pt x="8252883" y="0"/>
                </a:lnTo>
                <a:lnTo>
                  <a:pt x="8703733" y="602584"/>
                </a:lnTo>
                <a:lnTo>
                  <a:pt x="0" y="602584"/>
                </a:lnTo>
                <a:lnTo>
                  <a:pt x="0"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9" name="Google Shape;39;p12"/>
          <p:cNvSpPr txBox="1"/>
          <p:nvPr>
            <p:ph type="title"/>
          </p:nvPr>
        </p:nvSpPr>
        <p:spPr>
          <a:xfrm>
            <a:off x="457200" y="320287"/>
            <a:ext cx="8397766" cy="602584"/>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3200"/>
              <a:buFont typeface="Arial"/>
              <a:buNone/>
              <a:defRPr b="1"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 Content">
  <p:cSld name="Feature Content">
    <p:spTree>
      <p:nvGrpSpPr>
        <p:cNvPr id="40" name="Shape 40"/>
        <p:cNvGrpSpPr/>
        <p:nvPr/>
      </p:nvGrpSpPr>
      <p:grpSpPr>
        <a:xfrm>
          <a:off x="0" y="0"/>
          <a:ext cx="0" cy="0"/>
          <a:chOff x="0" y="0"/>
          <a:chExt cx="0" cy="0"/>
        </a:xfrm>
      </p:grpSpPr>
      <p:sp>
        <p:nvSpPr>
          <p:cNvPr id="41" name="Google Shape;41;p14"/>
          <p:cNvSpPr txBox="1"/>
          <p:nvPr>
            <p:ph idx="1" type="body"/>
          </p:nvPr>
        </p:nvSpPr>
        <p:spPr>
          <a:xfrm>
            <a:off x="143933" y="152399"/>
            <a:ext cx="8856134" cy="449262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rgbClr val="9E9191"/>
              </a:buClr>
              <a:buSzPts val="1800"/>
              <a:buChar char="o"/>
              <a:defRPr/>
            </a:lvl6pPr>
            <a:lvl7pPr indent="-342900" lvl="6" marL="3200400" algn="l">
              <a:lnSpc>
                <a:spcPct val="100000"/>
              </a:lnSpc>
              <a:spcBef>
                <a:spcPts val="360"/>
              </a:spcBef>
              <a:spcAft>
                <a:spcPts val="0"/>
              </a:spcAft>
              <a:buClr>
                <a:srgbClr val="9E9191"/>
              </a:buClr>
              <a:buSzPts val="1800"/>
              <a:buChar char="•"/>
              <a:defRPr/>
            </a:lvl7pPr>
            <a:lvl8pPr indent="-342900" lvl="7" marL="3657600" algn="l">
              <a:lnSpc>
                <a:spcPct val="100000"/>
              </a:lnSpc>
              <a:spcBef>
                <a:spcPts val="360"/>
              </a:spcBef>
              <a:spcAft>
                <a:spcPts val="0"/>
              </a:spcAft>
              <a:buClr>
                <a:srgbClr val="9E9191"/>
              </a:buClr>
              <a:buSzPts val="1800"/>
              <a:buChar char="o"/>
              <a:defRPr/>
            </a:lvl8pPr>
            <a:lvl9pPr indent="-342900" lvl="8" marL="4114800" algn="l">
              <a:lnSpc>
                <a:spcPct val="100000"/>
              </a:lnSpc>
              <a:spcBef>
                <a:spcPts val="360"/>
              </a:spcBef>
              <a:spcAft>
                <a:spcPts val="0"/>
              </a:spcAft>
              <a:buClr>
                <a:srgbClr val="9E9191"/>
              </a:buClr>
              <a:buSzPts val="1800"/>
              <a:buChar char="•"/>
              <a:defRPr/>
            </a:lvl9pPr>
          </a:lstStyle>
          <a:p/>
        </p:txBody>
      </p:sp>
      <p:sp>
        <p:nvSpPr>
          <p:cNvPr id="42" name="Google Shape;42;p14"/>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3" name="Google Shape;43;p14"/>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4"/>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showMasterSp="0">
  <p:cSld name="Ending">
    <p:bg>
      <p:bgPr>
        <a:solidFill>
          <a:schemeClr val="lt1"/>
        </a:solidFill>
      </p:bgPr>
    </p:bg>
    <p:spTree>
      <p:nvGrpSpPr>
        <p:cNvPr id="45" name="Shape 45"/>
        <p:cNvGrpSpPr/>
        <p:nvPr/>
      </p:nvGrpSpPr>
      <p:grpSpPr>
        <a:xfrm>
          <a:off x="0" y="0"/>
          <a:ext cx="0" cy="0"/>
          <a:chOff x="0" y="0"/>
          <a:chExt cx="0" cy="0"/>
        </a:xfrm>
      </p:grpSpPr>
      <p:sp>
        <p:nvSpPr>
          <p:cNvPr id="46" name="Google Shape;46;p17"/>
          <p:cNvSpPr/>
          <p:nvPr/>
        </p:nvSpPr>
        <p:spPr>
          <a:xfrm>
            <a:off x="0" y="1"/>
            <a:ext cx="9143999"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 name="Google Shape;47;p17"/>
          <p:cNvSpPr txBox="1"/>
          <p:nvPr>
            <p:ph type="ctrTitle"/>
          </p:nvPr>
        </p:nvSpPr>
        <p:spPr>
          <a:xfrm>
            <a:off x="1079579" y="693682"/>
            <a:ext cx="6999372" cy="2807576"/>
          </a:xfrm>
          <a:prstGeom prst="rect">
            <a:avLst/>
          </a:prstGeom>
          <a:noFill/>
          <a:ln>
            <a:noFill/>
          </a:ln>
        </p:spPr>
        <p:txBody>
          <a:bodyPr anchorCtr="0" anchor="ctr" bIns="91425" lIns="0" spcFirstLastPara="1" rIns="0" wrap="square" tIns="0">
            <a:noAutofit/>
          </a:bodyPr>
          <a:lstStyle>
            <a:lvl1pPr lvl="0" algn="ctr">
              <a:lnSpc>
                <a:spcPct val="85000"/>
              </a:lnSpc>
              <a:spcBef>
                <a:spcPts val="0"/>
              </a:spcBef>
              <a:spcAft>
                <a:spcPts val="0"/>
              </a:spcAft>
              <a:buClr>
                <a:schemeClr val="dk1"/>
              </a:buClr>
              <a:buSzPts val="4000"/>
              <a:buFont typeface="Arial"/>
              <a:buNone/>
              <a:defRPr b="0" sz="4000" cap="none">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descr="horiz_mcc-eng_purple.eps" id="48" name="Google Shape;48;p17"/>
          <p:cNvPicPr preferRelativeResize="0"/>
          <p:nvPr/>
        </p:nvPicPr>
        <p:blipFill rotWithShape="1">
          <a:blip r:embed="rId2">
            <a:alphaModFix/>
          </a:blip>
          <a:srcRect b="0" l="0" r="0" t="0"/>
          <a:stretch/>
        </p:blipFill>
        <p:spPr>
          <a:xfrm>
            <a:off x="3035300" y="4273552"/>
            <a:ext cx="3073400" cy="368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9" name="Shape 49"/>
        <p:cNvGrpSpPr/>
        <p:nvPr/>
      </p:nvGrpSpPr>
      <p:grpSpPr>
        <a:xfrm>
          <a:off x="0" y="0"/>
          <a:ext cx="0" cy="0"/>
          <a:chOff x="0" y="0"/>
          <a:chExt cx="0" cy="0"/>
        </a:xfrm>
      </p:grpSpPr>
      <p:sp>
        <p:nvSpPr>
          <p:cNvPr id="50" name="Google Shape;50;p13"/>
          <p:cNvSpPr txBox="1"/>
          <p:nvPr>
            <p:ph type="title"/>
          </p:nvPr>
        </p:nvSpPr>
        <p:spPr>
          <a:xfrm>
            <a:off x="457200" y="210216"/>
            <a:ext cx="8397766" cy="82111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dk2"/>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3"/>
          <p:cNvSpPr txBox="1"/>
          <p:nvPr>
            <p:ph idx="1" type="body"/>
          </p:nvPr>
        </p:nvSpPr>
        <p:spPr>
          <a:xfrm>
            <a:off x="457200" y="1168400"/>
            <a:ext cx="8397766" cy="3344490"/>
          </a:xfrm>
          <a:prstGeom prst="rect">
            <a:avLst/>
          </a:prstGeom>
          <a:noFill/>
          <a:ln>
            <a:noFill/>
          </a:ln>
        </p:spPr>
        <p:txBody>
          <a:bodyPr anchorCtr="0" anchor="t" bIns="45700" lIns="91425" spcFirstLastPara="1" rIns="91425" wrap="square" tIns="45700">
            <a:normAutofit/>
          </a:bodyPr>
          <a:lstStyle>
            <a:lvl1pPr indent="-368300" lvl="0" marL="457200" algn="l">
              <a:lnSpc>
                <a:spcPct val="100000"/>
              </a:lnSpc>
              <a:spcBef>
                <a:spcPts val="440"/>
              </a:spcBef>
              <a:spcAft>
                <a:spcPts val="0"/>
              </a:spcAft>
              <a:buSzPts val="2200"/>
              <a:buChar char="•"/>
              <a:defRPr>
                <a:solidFill>
                  <a:schemeClr val="dk1"/>
                </a:solidFill>
              </a:defRPr>
            </a:lvl1pPr>
            <a:lvl2pPr indent="-349250" lvl="1" marL="914400" algn="l">
              <a:lnSpc>
                <a:spcPct val="100000"/>
              </a:lnSpc>
              <a:spcBef>
                <a:spcPts val="380"/>
              </a:spcBef>
              <a:spcAft>
                <a:spcPts val="0"/>
              </a:spcAft>
              <a:buSzPts val="1900"/>
              <a:buChar char="▪"/>
              <a:defRPr>
                <a:solidFill>
                  <a:schemeClr val="dk1"/>
                </a:solidFill>
              </a:defRPr>
            </a:lvl2pPr>
            <a:lvl3pPr indent="-330200" lvl="2" marL="1371600" algn="l">
              <a:lnSpc>
                <a:spcPct val="100000"/>
              </a:lnSpc>
              <a:spcBef>
                <a:spcPts val="320"/>
              </a:spcBef>
              <a:spcAft>
                <a:spcPts val="0"/>
              </a:spcAft>
              <a:buClr>
                <a:srgbClr val="9E9191"/>
              </a:buClr>
              <a:buSzPts val="1600"/>
              <a:buChar char="•"/>
              <a:defRPr>
                <a:solidFill>
                  <a:schemeClr val="dk1"/>
                </a:solidFill>
              </a:defRPr>
            </a:lvl3pPr>
            <a:lvl4pPr indent="-330200" lvl="3" marL="1828800" algn="l">
              <a:lnSpc>
                <a:spcPct val="100000"/>
              </a:lnSpc>
              <a:spcBef>
                <a:spcPts val="320"/>
              </a:spcBef>
              <a:spcAft>
                <a:spcPts val="0"/>
              </a:spcAft>
              <a:buClr>
                <a:srgbClr val="9E9191"/>
              </a:buClr>
              <a:buSzPts val="1600"/>
              <a:buChar char="▪"/>
              <a:defRPr>
                <a:solidFill>
                  <a:schemeClr val="dk1"/>
                </a:solidFill>
              </a:defRPr>
            </a:lvl4pPr>
            <a:lvl5pPr indent="-330200" lvl="4" marL="2286000" algn="l">
              <a:lnSpc>
                <a:spcPct val="100000"/>
              </a:lnSpc>
              <a:spcBef>
                <a:spcPts val="320"/>
              </a:spcBef>
              <a:spcAft>
                <a:spcPts val="0"/>
              </a:spcAft>
              <a:buClr>
                <a:srgbClr val="9E9191"/>
              </a:buClr>
              <a:buSzPts val="1600"/>
              <a:buChar char="•"/>
              <a:defRPr>
                <a:solidFill>
                  <a:schemeClr val="dk1"/>
                </a:solidFill>
              </a:defRPr>
            </a:lvl5pPr>
            <a:lvl6pPr indent="-330200" lvl="5" marL="2743200" algn="l">
              <a:lnSpc>
                <a:spcPct val="100000"/>
              </a:lnSpc>
              <a:spcBef>
                <a:spcPts val="320"/>
              </a:spcBef>
              <a:spcAft>
                <a:spcPts val="0"/>
              </a:spcAft>
              <a:buClr>
                <a:srgbClr val="9E9191"/>
              </a:buClr>
              <a:buSzPts val="1600"/>
              <a:buChar char="o"/>
              <a:defRPr/>
            </a:lvl6pPr>
            <a:lvl7pPr indent="-330200" lvl="6" marL="3200400" algn="l">
              <a:lnSpc>
                <a:spcPct val="100000"/>
              </a:lnSpc>
              <a:spcBef>
                <a:spcPts val="320"/>
              </a:spcBef>
              <a:spcAft>
                <a:spcPts val="0"/>
              </a:spcAft>
              <a:buClr>
                <a:srgbClr val="9E9191"/>
              </a:buClr>
              <a:buSzPts val="1600"/>
              <a:buChar char="•"/>
              <a:defRPr/>
            </a:lvl7pPr>
            <a:lvl8pPr indent="-330200" lvl="7" marL="3657600" algn="l">
              <a:lnSpc>
                <a:spcPct val="100000"/>
              </a:lnSpc>
              <a:spcBef>
                <a:spcPts val="320"/>
              </a:spcBef>
              <a:spcAft>
                <a:spcPts val="0"/>
              </a:spcAft>
              <a:buClr>
                <a:srgbClr val="9E9191"/>
              </a:buClr>
              <a:buSzPts val="1600"/>
              <a:buChar char="o"/>
              <a:defRPr/>
            </a:lvl8pPr>
            <a:lvl9pPr indent="-330200" lvl="8" marL="4114800" algn="l">
              <a:lnSpc>
                <a:spcPct val="100000"/>
              </a:lnSpc>
              <a:spcBef>
                <a:spcPts val="320"/>
              </a:spcBef>
              <a:spcAft>
                <a:spcPts val="0"/>
              </a:spcAft>
              <a:buClr>
                <a:srgbClr val="9E9191"/>
              </a:buClr>
              <a:buSzPts val="1600"/>
              <a:buFont typeface="Arial"/>
              <a:buChar char="•"/>
              <a:defRPr/>
            </a:lvl9pPr>
          </a:lstStyle>
          <a:p/>
        </p:txBody>
      </p:sp>
      <p:sp>
        <p:nvSpPr>
          <p:cNvPr id="52" name="Google Shape;52;p13"/>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3"/>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3"/>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tems with Optional Caption">
  <p:cSld name="Two Items with Optional Caption">
    <p:spTree>
      <p:nvGrpSpPr>
        <p:cNvPr id="55" name="Shape 55"/>
        <p:cNvGrpSpPr/>
        <p:nvPr/>
      </p:nvGrpSpPr>
      <p:grpSpPr>
        <a:xfrm>
          <a:off x="0" y="0"/>
          <a:ext cx="0" cy="0"/>
          <a:chOff x="0" y="0"/>
          <a:chExt cx="0" cy="0"/>
        </a:xfrm>
      </p:grpSpPr>
      <p:sp>
        <p:nvSpPr>
          <p:cNvPr id="56" name="Google Shape;56;p15"/>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57" name="Google Shape;57;p15"/>
          <p:cNvSpPr txBox="1"/>
          <p:nvPr>
            <p:ph idx="1" type="body"/>
          </p:nvPr>
        </p:nvSpPr>
        <p:spPr>
          <a:xfrm>
            <a:off x="1214816" y="4016687"/>
            <a:ext cx="6752895" cy="353943"/>
          </a:xfrm>
          <a:prstGeom prst="rect">
            <a:avLst/>
          </a:prstGeom>
          <a:noFill/>
          <a:ln>
            <a:noFill/>
          </a:ln>
        </p:spPr>
        <p:txBody>
          <a:bodyPr anchorCtr="0" anchor="ctr" bIns="91425" lIns="182875" spcFirstLastPara="1" rIns="91425" wrap="square" tIns="45700">
            <a:spAutoFit/>
          </a:bodyPr>
          <a:lstStyle>
            <a:lvl1pPr indent="-228600" lvl="0" marL="457200" algn="ctr">
              <a:lnSpc>
                <a:spcPct val="100000"/>
              </a:lnSpc>
              <a:spcBef>
                <a:spcPts val="0"/>
              </a:spcBef>
              <a:spcAft>
                <a:spcPts val="0"/>
              </a:spcAft>
              <a:buSzPts val="1400"/>
              <a:buNone/>
              <a:defRPr i="1" sz="1400">
                <a:solidFill>
                  <a:srgbClr val="6E6868"/>
                </a:solidFill>
              </a:defRPr>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SzPts val="1000"/>
              <a:buNone/>
              <a:defRPr sz="1000"/>
            </a:lvl3pPr>
            <a:lvl4pPr indent="-228600" lvl="3" marL="1828800" algn="l">
              <a:lnSpc>
                <a:spcPct val="100000"/>
              </a:lnSpc>
              <a:spcBef>
                <a:spcPts val="180"/>
              </a:spcBef>
              <a:spcAft>
                <a:spcPts val="0"/>
              </a:spcAft>
              <a:buSzPts val="900"/>
              <a:buNone/>
              <a:defRPr sz="900"/>
            </a:lvl4pPr>
            <a:lvl5pPr indent="-228600" lvl="4" marL="2286000" algn="l">
              <a:lnSpc>
                <a:spcPct val="100000"/>
              </a:lnSpc>
              <a:spcBef>
                <a:spcPts val="180"/>
              </a:spcBef>
              <a:spcAft>
                <a:spcPts val="0"/>
              </a:spcAft>
              <a:buSzPts val="900"/>
              <a:buNone/>
              <a:defRPr sz="900"/>
            </a:lvl5pPr>
            <a:lvl6pPr indent="-228600" lvl="5" marL="2743200" algn="l">
              <a:lnSpc>
                <a:spcPct val="100000"/>
              </a:lnSpc>
              <a:spcBef>
                <a:spcPts val="180"/>
              </a:spcBef>
              <a:spcAft>
                <a:spcPts val="0"/>
              </a:spcAft>
              <a:buClr>
                <a:srgbClr val="9E9191"/>
              </a:buClr>
              <a:buSzPts val="900"/>
              <a:buNone/>
              <a:defRPr sz="900"/>
            </a:lvl6pPr>
            <a:lvl7pPr indent="-228600" lvl="6" marL="3200400" algn="l">
              <a:lnSpc>
                <a:spcPct val="100000"/>
              </a:lnSpc>
              <a:spcBef>
                <a:spcPts val="180"/>
              </a:spcBef>
              <a:spcAft>
                <a:spcPts val="0"/>
              </a:spcAft>
              <a:buClr>
                <a:srgbClr val="9E9191"/>
              </a:buClr>
              <a:buSzPts val="900"/>
              <a:buNone/>
              <a:defRPr sz="900"/>
            </a:lvl7pPr>
            <a:lvl8pPr indent="-228600" lvl="7" marL="3657600" algn="l">
              <a:lnSpc>
                <a:spcPct val="100000"/>
              </a:lnSpc>
              <a:spcBef>
                <a:spcPts val="180"/>
              </a:spcBef>
              <a:spcAft>
                <a:spcPts val="0"/>
              </a:spcAft>
              <a:buClr>
                <a:srgbClr val="9E9191"/>
              </a:buClr>
              <a:buSzPts val="900"/>
              <a:buNone/>
              <a:defRPr sz="900"/>
            </a:lvl8pPr>
            <a:lvl9pPr indent="-228600" lvl="8" marL="4114800" algn="l">
              <a:lnSpc>
                <a:spcPct val="100000"/>
              </a:lnSpc>
              <a:spcBef>
                <a:spcPts val="180"/>
              </a:spcBef>
              <a:spcAft>
                <a:spcPts val="0"/>
              </a:spcAft>
              <a:buClr>
                <a:srgbClr val="9E9191"/>
              </a:buClr>
              <a:buSzPts val="900"/>
              <a:buNone/>
              <a:defRPr sz="900"/>
            </a:lvl9pPr>
          </a:lstStyle>
          <a:p/>
        </p:txBody>
      </p:sp>
      <p:sp>
        <p:nvSpPr>
          <p:cNvPr id="58" name="Google Shape;58;p15"/>
          <p:cNvSpPr txBox="1"/>
          <p:nvPr>
            <p:ph idx="2" type="body"/>
          </p:nvPr>
        </p:nvSpPr>
        <p:spPr>
          <a:xfrm>
            <a:off x="385380" y="717679"/>
            <a:ext cx="4114800" cy="308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rgbClr val="9E9191"/>
              </a:buClr>
              <a:buSzPts val="1800"/>
              <a:buChar char="o"/>
              <a:defRPr/>
            </a:lvl6pPr>
            <a:lvl7pPr indent="-342900" lvl="6" marL="3200400" algn="l">
              <a:lnSpc>
                <a:spcPct val="100000"/>
              </a:lnSpc>
              <a:spcBef>
                <a:spcPts val="360"/>
              </a:spcBef>
              <a:spcAft>
                <a:spcPts val="0"/>
              </a:spcAft>
              <a:buClr>
                <a:srgbClr val="9E9191"/>
              </a:buClr>
              <a:buSzPts val="1800"/>
              <a:buChar char="•"/>
              <a:defRPr/>
            </a:lvl7pPr>
            <a:lvl8pPr indent="-342900" lvl="7" marL="3657600" algn="l">
              <a:lnSpc>
                <a:spcPct val="100000"/>
              </a:lnSpc>
              <a:spcBef>
                <a:spcPts val="360"/>
              </a:spcBef>
              <a:spcAft>
                <a:spcPts val="0"/>
              </a:spcAft>
              <a:buClr>
                <a:srgbClr val="9E9191"/>
              </a:buClr>
              <a:buSzPts val="1800"/>
              <a:buChar char="o"/>
              <a:defRPr/>
            </a:lvl8pPr>
            <a:lvl9pPr indent="-342900" lvl="8" marL="4114800" algn="l">
              <a:lnSpc>
                <a:spcPct val="100000"/>
              </a:lnSpc>
              <a:spcBef>
                <a:spcPts val="360"/>
              </a:spcBef>
              <a:spcAft>
                <a:spcPts val="0"/>
              </a:spcAft>
              <a:buClr>
                <a:srgbClr val="9E9191"/>
              </a:buClr>
              <a:buSzPts val="1800"/>
              <a:buChar char="•"/>
              <a:defRPr/>
            </a:lvl9pPr>
          </a:lstStyle>
          <a:p/>
        </p:txBody>
      </p:sp>
      <p:sp>
        <p:nvSpPr>
          <p:cNvPr id="59" name="Google Shape;59;p15"/>
          <p:cNvSpPr txBox="1"/>
          <p:nvPr>
            <p:ph idx="3" type="body"/>
          </p:nvPr>
        </p:nvSpPr>
        <p:spPr>
          <a:xfrm>
            <a:off x="4643817" y="717679"/>
            <a:ext cx="4114800" cy="308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rgbClr val="9E9191"/>
              </a:buClr>
              <a:buSzPts val="1800"/>
              <a:buChar char="o"/>
              <a:defRPr/>
            </a:lvl6pPr>
            <a:lvl7pPr indent="-342900" lvl="6" marL="3200400" algn="l">
              <a:lnSpc>
                <a:spcPct val="100000"/>
              </a:lnSpc>
              <a:spcBef>
                <a:spcPts val="360"/>
              </a:spcBef>
              <a:spcAft>
                <a:spcPts val="0"/>
              </a:spcAft>
              <a:buClr>
                <a:srgbClr val="9E9191"/>
              </a:buClr>
              <a:buSzPts val="1800"/>
              <a:buChar char="•"/>
              <a:defRPr/>
            </a:lvl7pPr>
            <a:lvl8pPr indent="-342900" lvl="7" marL="3657600" algn="l">
              <a:lnSpc>
                <a:spcPct val="100000"/>
              </a:lnSpc>
              <a:spcBef>
                <a:spcPts val="360"/>
              </a:spcBef>
              <a:spcAft>
                <a:spcPts val="0"/>
              </a:spcAft>
              <a:buClr>
                <a:srgbClr val="9E9191"/>
              </a:buClr>
              <a:buSzPts val="1800"/>
              <a:buChar char="o"/>
              <a:defRPr/>
            </a:lvl8pPr>
            <a:lvl9pPr indent="-342900" lvl="8" marL="4114800" algn="l">
              <a:lnSpc>
                <a:spcPct val="100000"/>
              </a:lnSpc>
              <a:spcBef>
                <a:spcPts val="360"/>
              </a:spcBef>
              <a:spcAft>
                <a:spcPts val="0"/>
              </a:spcAft>
              <a:buClr>
                <a:srgbClr val="9E9191"/>
              </a:buClr>
              <a:buSzPts val="1800"/>
              <a:buChar char="•"/>
              <a:defRPr/>
            </a:lvl9pPr>
          </a:lstStyle>
          <a:p/>
        </p:txBody>
      </p:sp>
      <p:sp>
        <p:nvSpPr>
          <p:cNvPr id="60" name="Google Shape;60;p15"/>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5"/>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tem Grid">
  <p:cSld name="Three Item Grid">
    <p:spTree>
      <p:nvGrpSpPr>
        <p:cNvPr id="62" name="Shape 62"/>
        <p:cNvGrpSpPr/>
        <p:nvPr/>
      </p:nvGrpSpPr>
      <p:grpSpPr>
        <a:xfrm>
          <a:off x="0" y="0"/>
          <a:ext cx="0" cy="0"/>
          <a:chOff x="0" y="0"/>
          <a:chExt cx="0" cy="0"/>
        </a:xfrm>
      </p:grpSpPr>
      <p:sp>
        <p:nvSpPr>
          <p:cNvPr id="63" name="Google Shape;63;p16"/>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64" name="Google Shape;64;p16"/>
          <p:cNvSpPr txBox="1"/>
          <p:nvPr>
            <p:ph idx="1" type="body"/>
          </p:nvPr>
        </p:nvSpPr>
        <p:spPr>
          <a:xfrm>
            <a:off x="453992" y="465138"/>
            <a:ext cx="2636343" cy="39973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rgbClr val="9E9191"/>
              </a:buClr>
              <a:buSzPts val="1800"/>
              <a:buChar char="o"/>
              <a:defRPr/>
            </a:lvl6pPr>
            <a:lvl7pPr indent="-342900" lvl="6" marL="3200400" algn="l">
              <a:lnSpc>
                <a:spcPct val="100000"/>
              </a:lnSpc>
              <a:spcBef>
                <a:spcPts val="360"/>
              </a:spcBef>
              <a:spcAft>
                <a:spcPts val="0"/>
              </a:spcAft>
              <a:buClr>
                <a:srgbClr val="9E9191"/>
              </a:buClr>
              <a:buSzPts val="1800"/>
              <a:buChar char="•"/>
              <a:defRPr/>
            </a:lvl7pPr>
            <a:lvl8pPr indent="-342900" lvl="7" marL="3657600" algn="l">
              <a:lnSpc>
                <a:spcPct val="100000"/>
              </a:lnSpc>
              <a:spcBef>
                <a:spcPts val="360"/>
              </a:spcBef>
              <a:spcAft>
                <a:spcPts val="0"/>
              </a:spcAft>
              <a:buClr>
                <a:srgbClr val="9E9191"/>
              </a:buClr>
              <a:buSzPts val="1800"/>
              <a:buChar char="o"/>
              <a:defRPr/>
            </a:lvl8pPr>
            <a:lvl9pPr indent="-342900" lvl="8" marL="4114800" algn="l">
              <a:lnSpc>
                <a:spcPct val="100000"/>
              </a:lnSpc>
              <a:spcBef>
                <a:spcPts val="360"/>
              </a:spcBef>
              <a:spcAft>
                <a:spcPts val="0"/>
              </a:spcAft>
              <a:buClr>
                <a:srgbClr val="9E9191"/>
              </a:buClr>
              <a:buSzPts val="1800"/>
              <a:buChar char="•"/>
              <a:defRPr/>
            </a:lvl9pPr>
          </a:lstStyle>
          <a:p/>
        </p:txBody>
      </p:sp>
      <p:sp>
        <p:nvSpPr>
          <p:cNvPr id="65" name="Google Shape;65;p16"/>
          <p:cNvSpPr txBox="1"/>
          <p:nvPr>
            <p:ph idx="2" type="body"/>
          </p:nvPr>
        </p:nvSpPr>
        <p:spPr>
          <a:xfrm>
            <a:off x="6045197" y="465137"/>
            <a:ext cx="2637216" cy="3997377"/>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rgbClr val="9E9191"/>
              </a:buClr>
              <a:buSzPts val="1800"/>
              <a:buChar char="o"/>
              <a:defRPr/>
            </a:lvl6pPr>
            <a:lvl7pPr indent="-342900" lvl="6" marL="3200400" algn="l">
              <a:lnSpc>
                <a:spcPct val="100000"/>
              </a:lnSpc>
              <a:spcBef>
                <a:spcPts val="360"/>
              </a:spcBef>
              <a:spcAft>
                <a:spcPts val="0"/>
              </a:spcAft>
              <a:buClr>
                <a:srgbClr val="9E9191"/>
              </a:buClr>
              <a:buSzPts val="1800"/>
              <a:buChar char="•"/>
              <a:defRPr/>
            </a:lvl7pPr>
            <a:lvl8pPr indent="-342900" lvl="7" marL="3657600" algn="l">
              <a:lnSpc>
                <a:spcPct val="100000"/>
              </a:lnSpc>
              <a:spcBef>
                <a:spcPts val="360"/>
              </a:spcBef>
              <a:spcAft>
                <a:spcPts val="0"/>
              </a:spcAft>
              <a:buClr>
                <a:srgbClr val="9E9191"/>
              </a:buClr>
              <a:buSzPts val="1800"/>
              <a:buChar char="o"/>
              <a:defRPr/>
            </a:lvl8pPr>
            <a:lvl9pPr indent="-342900" lvl="8" marL="4114800" algn="l">
              <a:lnSpc>
                <a:spcPct val="100000"/>
              </a:lnSpc>
              <a:spcBef>
                <a:spcPts val="360"/>
              </a:spcBef>
              <a:spcAft>
                <a:spcPts val="0"/>
              </a:spcAft>
              <a:buClr>
                <a:srgbClr val="9E9191"/>
              </a:buClr>
              <a:buSzPts val="1800"/>
              <a:buChar char="•"/>
              <a:defRPr/>
            </a:lvl9pPr>
          </a:lstStyle>
          <a:p/>
        </p:txBody>
      </p:sp>
      <p:sp>
        <p:nvSpPr>
          <p:cNvPr id="66" name="Google Shape;66;p16"/>
          <p:cNvSpPr txBox="1"/>
          <p:nvPr>
            <p:ph idx="3" type="body"/>
          </p:nvPr>
        </p:nvSpPr>
        <p:spPr>
          <a:xfrm>
            <a:off x="3251200" y="465138"/>
            <a:ext cx="2641600" cy="399737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rgbClr val="9E9191"/>
              </a:buClr>
              <a:buSzPts val="1800"/>
              <a:buChar char="o"/>
              <a:defRPr/>
            </a:lvl6pPr>
            <a:lvl7pPr indent="-342900" lvl="6" marL="3200400" algn="l">
              <a:lnSpc>
                <a:spcPct val="100000"/>
              </a:lnSpc>
              <a:spcBef>
                <a:spcPts val="360"/>
              </a:spcBef>
              <a:spcAft>
                <a:spcPts val="0"/>
              </a:spcAft>
              <a:buClr>
                <a:srgbClr val="9E9191"/>
              </a:buClr>
              <a:buSzPts val="1800"/>
              <a:buChar char="•"/>
              <a:defRPr/>
            </a:lvl7pPr>
            <a:lvl8pPr indent="-342900" lvl="7" marL="3657600" algn="l">
              <a:lnSpc>
                <a:spcPct val="100000"/>
              </a:lnSpc>
              <a:spcBef>
                <a:spcPts val="360"/>
              </a:spcBef>
              <a:spcAft>
                <a:spcPts val="0"/>
              </a:spcAft>
              <a:buClr>
                <a:srgbClr val="9E9191"/>
              </a:buClr>
              <a:buSzPts val="1800"/>
              <a:buChar char="o"/>
              <a:defRPr/>
            </a:lvl8pPr>
            <a:lvl9pPr indent="-342900" lvl="8" marL="4114800" algn="l">
              <a:lnSpc>
                <a:spcPct val="100000"/>
              </a:lnSpc>
              <a:spcBef>
                <a:spcPts val="360"/>
              </a:spcBef>
              <a:spcAft>
                <a:spcPts val="0"/>
              </a:spcAft>
              <a:buClr>
                <a:srgbClr val="9E9191"/>
              </a:buClr>
              <a:buSzPts val="1800"/>
              <a:buChar char="•"/>
              <a:defRPr/>
            </a:lvl9pPr>
          </a:lstStyle>
          <a:p/>
        </p:txBody>
      </p:sp>
      <p:sp>
        <p:nvSpPr>
          <p:cNvPr id="67" name="Google Shape;67;p16"/>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6"/>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9" name="Shape 69"/>
        <p:cNvGrpSpPr/>
        <p:nvPr/>
      </p:nvGrpSpPr>
      <p:grpSpPr>
        <a:xfrm>
          <a:off x="0" y="0"/>
          <a:ext cx="0" cy="0"/>
          <a:chOff x="0" y="0"/>
          <a:chExt cx="0" cy="0"/>
        </a:xfrm>
      </p:grpSpPr>
      <p:sp>
        <p:nvSpPr>
          <p:cNvPr id="70" name="Google Shape;70;p18"/>
          <p:cNvSpPr txBox="1"/>
          <p:nvPr>
            <p:ph type="title"/>
          </p:nvPr>
        </p:nvSpPr>
        <p:spPr>
          <a:xfrm>
            <a:off x="457199" y="249632"/>
            <a:ext cx="7958667" cy="4296968"/>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2"/>
              </a:buClr>
              <a:buSzPts val="4800"/>
              <a:buFont typeface="Arial"/>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8"/>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8"/>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8"/>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p:nvPr/>
        </p:nvSpPr>
        <p:spPr>
          <a:xfrm>
            <a:off x="1" y="0"/>
            <a:ext cx="9144000" cy="3191933"/>
          </a:xfrm>
          <a:prstGeom prst="rect">
            <a:avLst/>
          </a:prstGeom>
          <a:gradFill>
            <a:gsLst>
              <a:gs pos="0">
                <a:schemeClr val="lt1"/>
              </a:gs>
              <a:gs pos="100000">
                <a:schemeClr val="lt2"/>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p:txBody>
      </p:sp>
      <p:sp>
        <p:nvSpPr>
          <p:cNvPr id="11" name="Google Shape;11;p9"/>
          <p:cNvSpPr txBox="1"/>
          <p:nvPr>
            <p:ph type="title"/>
          </p:nvPr>
        </p:nvSpPr>
        <p:spPr>
          <a:xfrm>
            <a:off x="457200" y="210216"/>
            <a:ext cx="8397766" cy="821110"/>
          </a:xfrm>
          <a:prstGeom prst="rect">
            <a:avLst/>
          </a:prstGeom>
          <a:noFill/>
          <a:ln>
            <a:noFill/>
          </a:ln>
        </p:spPr>
        <p:txBody>
          <a:bodyPr anchorCtr="0" anchor="b" bIns="0" lIns="0" spcFirstLastPara="1" rIns="0" wrap="square" tIns="0">
            <a:noAutofit/>
          </a:bodyPr>
          <a:lstStyle>
            <a:lvl1pPr lvl="0" marR="0" rtl="0" algn="l">
              <a:lnSpc>
                <a:spcPct val="85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9"/>
          <p:cNvSpPr txBox="1"/>
          <p:nvPr>
            <p:ph idx="1" type="body"/>
          </p:nvPr>
        </p:nvSpPr>
        <p:spPr>
          <a:xfrm>
            <a:off x="457200" y="1294086"/>
            <a:ext cx="8397766" cy="3218804"/>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100000"/>
              </a:lnSpc>
              <a:spcBef>
                <a:spcPts val="440"/>
              </a:spcBef>
              <a:spcAft>
                <a:spcPts val="0"/>
              </a:spcAft>
              <a:buClr>
                <a:schemeClr val="dk2"/>
              </a:buClr>
              <a:buSzPts val="2200"/>
              <a:buFont typeface="Arial"/>
              <a:buChar char="•"/>
              <a:defRPr b="0" i="0" sz="2200" u="none" cap="none" strike="noStrike">
                <a:solidFill>
                  <a:schemeClr val="dk1"/>
                </a:solidFill>
                <a:latin typeface="Arial"/>
                <a:ea typeface="Arial"/>
                <a:cs typeface="Arial"/>
                <a:sym typeface="Arial"/>
              </a:defRPr>
            </a:lvl1pPr>
            <a:lvl2pPr indent="-349250" lvl="1" marL="914400" marR="0" rtl="0" algn="l">
              <a:lnSpc>
                <a:spcPct val="100000"/>
              </a:lnSpc>
              <a:spcBef>
                <a:spcPts val="380"/>
              </a:spcBef>
              <a:spcAft>
                <a:spcPts val="0"/>
              </a:spcAft>
              <a:buClr>
                <a:schemeClr val="accent2"/>
              </a:buClr>
              <a:buSzPts val="1900"/>
              <a:buFont typeface="Noto Sans Symbols"/>
              <a:buChar char="▪"/>
              <a:defRPr b="0" i="0" sz="19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rgbClr val="6E6868"/>
              </a:buClr>
              <a:buSzPts val="1600"/>
              <a:buFont typeface="Arial"/>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320"/>
              </a:spcBef>
              <a:spcAft>
                <a:spcPts val="0"/>
              </a:spcAft>
              <a:buClr>
                <a:srgbClr val="6E6868"/>
              </a:buClr>
              <a:buSzPts val="1600"/>
              <a:buFont typeface="Noto Sans Symbols"/>
              <a:buChar char="▪"/>
              <a:defRPr b="0" i="0" sz="1600" u="none" cap="none" strike="noStrike">
                <a:solidFill>
                  <a:schemeClr val="dk1"/>
                </a:solidFill>
                <a:latin typeface="Arial"/>
                <a:ea typeface="Arial"/>
                <a:cs typeface="Arial"/>
                <a:sym typeface="Arial"/>
              </a:defRPr>
            </a:lvl4pPr>
            <a:lvl5pPr indent="-330200" lvl="4" marL="2286000" marR="0" rtl="0" algn="l">
              <a:lnSpc>
                <a:spcPct val="100000"/>
              </a:lnSpc>
              <a:spcBef>
                <a:spcPts val="320"/>
              </a:spcBef>
              <a:spcAft>
                <a:spcPts val="0"/>
              </a:spcAft>
              <a:buClr>
                <a:srgbClr val="6E6868"/>
              </a:buClr>
              <a:buSzPts val="1600"/>
              <a:buFont typeface="Arial"/>
              <a:buChar char="•"/>
              <a:defRPr b="0" i="0" sz="1600" u="none" cap="none" strike="noStrike">
                <a:solidFill>
                  <a:schemeClr val="dk1"/>
                </a:solidFill>
                <a:latin typeface="Arial"/>
                <a:ea typeface="Arial"/>
                <a:cs typeface="Arial"/>
                <a:sym typeface="Arial"/>
              </a:defRPr>
            </a:lvl5pPr>
            <a:lvl6pPr indent="-330200" lvl="5" marL="2743200" marR="0" rtl="0" algn="l">
              <a:lnSpc>
                <a:spcPct val="100000"/>
              </a:lnSpc>
              <a:spcBef>
                <a:spcPts val="320"/>
              </a:spcBef>
              <a:spcAft>
                <a:spcPts val="0"/>
              </a:spcAft>
              <a:buClr>
                <a:srgbClr val="9E9191"/>
              </a:buClr>
              <a:buSzPts val="1600"/>
              <a:buFont typeface="Courier New"/>
              <a:buChar char="o"/>
              <a:defRPr b="0" i="0" sz="1600" u="none" cap="none" strike="noStrike">
                <a:solidFill>
                  <a:srgbClr val="9E9191"/>
                </a:solidFill>
                <a:latin typeface="Arial"/>
                <a:ea typeface="Arial"/>
                <a:cs typeface="Arial"/>
                <a:sym typeface="Arial"/>
              </a:defRPr>
            </a:lvl6pPr>
            <a:lvl7pPr indent="-330200" lvl="6" marL="3200400" marR="0" rtl="0" algn="l">
              <a:lnSpc>
                <a:spcPct val="100000"/>
              </a:lnSpc>
              <a:spcBef>
                <a:spcPts val="320"/>
              </a:spcBef>
              <a:spcAft>
                <a:spcPts val="0"/>
              </a:spcAft>
              <a:buClr>
                <a:srgbClr val="9E9191"/>
              </a:buClr>
              <a:buSzPts val="1600"/>
              <a:buFont typeface="Arial"/>
              <a:buChar char="•"/>
              <a:defRPr b="0" i="0" sz="1600" u="none" cap="none" strike="noStrike">
                <a:solidFill>
                  <a:srgbClr val="9E9191"/>
                </a:solidFill>
                <a:latin typeface="Arial"/>
                <a:ea typeface="Arial"/>
                <a:cs typeface="Arial"/>
                <a:sym typeface="Arial"/>
              </a:defRPr>
            </a:lvl7pPr>
            <a:lvl8pPr indent="-330200" lvl="7" marL="3657600" marR="0" rtl="0" algn="l">
              <a:lnSpc>
                <a:spcPct val="100000"/>
              </a:lnSpc>
              <a:spcBef>
                <a:spcPts val="320"/>
              </a:spcBef>
              <a:spcAft>
                <a:spcPts val="0"/>
              </a:spcAft>
              <a:buClr>
                <a:srgbClr val="9E9191"/>
              </a:buClr>
              <a:buSzPts val="1600"/>
              <a:buFont typeface="Courier New"/>
              <a:buChar char="o"/>
              <a:defRPr b="0" i="0" sz="1600" u="none" cap="none" strike="noStrike">
                <a:solidFill>
                  <a:srgbClr val="9E9191"/>
                </a:solidFill>
                <a:latin typeface="Arial"/>
                <a:ea typeface="Arial"/>
                <a:cs typeface="Arial"/>
                <a:sym typeface="Arial"/>
              </a:defRPr>
            </a:lvl8pPr>
            <a:lvl9pPr indent="-330200" lvl="8" marL="4114800" marR="0" rtl="0" algn="l">
              <a:lnSpc>
                <a:spcPct val="100000"/>
              </a:lnSpc>
              <a:spcBef>
                <a:spcPts val="320"/>
              </a:spcBef>
              <a:spcAft>
                <a:spcPts val="0"/>
              </a:spcAft>
              <a:buClr>
                <a:srgbClr val="9E9191"/>
              </a:buClr>
              <a:buSzPts val="1600"/>
              <a:buFont typeface="Arial"/>
              <a:buChar char="•"/>
              <a:defRPr b="0" i="0" sz="1600" u="none" cap="none" strike="noStrike">
                <a:solidFill>
                  <a:srgbClr val="9E9191"/>
                </a:solidFill>
                <a:latin typeface="Arial"/>
                <a:ea typeface="Arial"/>
                <a:cs typeface="Arial"/>
                <a:sym typeface="Arial"/>
              </a:defRPr>
            </a:lvl9pPr>
          </a:lstStyle>
          <a:p/>
        </p:txBody>
      </p:sp>
      <p:sp>
        <p:nvSpPr>
          <p:cNvPr id="13" name="Google Shape;13;p9"/>
          <p:cNvSpPr txBox="1"/>
          <p:nvPr>
            <p:ph idx="12" type="sldNum"/>
          </p:nvPr>
        </p:nvSpPr>
        <p:spPr>
          <a:xfrm>
            <a:off x="4445001" y="4759656"/>
            <a:ext cx="338664" cy="273844"/>
          </a:xfrm>
          <a:prstGeom prst="rect">
            <a:avLst/>
          </a:prstGeom>
          <a:noFill/>
          <a:ln>
            <a:noFill/>
          </a:ln>
        </p:spPr>
        <p:txBody>
          <a:bodyPr anchorCtr="0" anchor="ctr" bIns="45700" lIns="27425" spcFirstLastPara="1" rIns="45700" wrap="square" tIns="45700">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48424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4" name="Google Shape;14;p9"/>
          <p:cNvSpPr txBox="1"/>
          <p:nvPr>
            <p:ph idx="10" type="dt"/>
          </p:nvPr>
        </p:nvSpPr>
        <p:spPr>
          <a:xfrm>
            <a:off x="8405091" y="4536930"/>
            <a:ext cx="593814" cy="273844"/>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1" sz="900" u="none" cap="none" strike="noStrike">
                <a:solidFill>
                  <a:srgbClr val="8D8C8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9"/>
          <p:cNvSpPr txBox="1"/>
          <p:nvPr>
            <p:ph idx="11" type="ftr"/>
          </p:nvPr>
        </p:nvSpPr>
        <p:spPr>
          <a:xfrm>
            <a:off x="5740406" y="4758863"/>
            <a:ext cx="3258499" cy="274637"/>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D8C8C"/>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pic>
        <p:nvPicPr>
          <p:cNvPr descr="horiz_eng_purple_RGB.eps" id="16" name="Google Shape;16;p9"/>
          <p:cNvPicPr preferRelativeResize="0"/>
          <p:nvPr/>
        </p:nvPicPr>
        <p:blipFill rotWithShape="1">
          <a:blip r:embed="rId1">
            <a:alphaModFix/>
          </a:blip>
          <a:srcRect b="0" l="0" r="0" t="0"/>
          <a:stretch/>
        </p:blipFill>
        <p:spPr>
          <a:xfrm>
            <a:off x="237069" y="4823239"/>
            <a:ext cx="1676546" cy="16187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9.jpg"/><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6.png"/><Relationship Id="rId5"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type="ctrTitle"/>
          </p:nvPr>
        </p:nvSpPr>
        <p:spPr>
          <a:xfrm>
            <a:off x="172800" y="1240125"/>
            <a:ext cx="8896200" cy="1603500"/>
          </a:xfrm>
          <a:prstGeom prst="rect">
            <a:avLst/>
          </a:prstGeom>
          <a:noFill/>
          <a:ln>
            <a:noFill/>
          </a:ln>
        </p:spPr>
        <p:txBody>
          <a:bodyPr anchorCtr="0" anchor="b" bIns="91425" lIns="0" spcFirstLastPara="1" rIns="0" wrap="square" tIns="0">
            <a:noAutofit/>
          </a:bodyPr>
          <a:lstStyle/>
          <a:p>
            <a:pPr indent="0" lvl="0" marL="0" rtl="0" algn="l">
              <a:lnSpc>
                <a:spcPct val="85000"/>
              </a:lnSpc>
              <a:spcBef>
                <a:spcPts val="0"/>
              </a:spcBef>
              <a:spcAft>
                <a:spcPts val="0"/>
              </a:spcAft>
              <a:buClr>
                <a:schemeClr val="lt1"/>
              </a:buClr>
              <a:buSzPts val="4800"/>
              <a:buFont typeface="Arial Black"/>
              <a:buNone/>
            </a:pPr>
            <a:r>
              <a:rPr lang="en-US"/>
              <a:t>Refugee Resettlement Assistance Model (RRAM)  </a:t>
            </a:r>
            <a:endParaRPr/>
          </a:p>
        </p:txBody>
      </p:sp>
      <p:sp>
        <p:nvSpPr>
          <p:cNvPr id="107" name="Google Shape;107;p1"/>
          <p:cNvSpPr txBox="1"/>
          <p:nvPr>
            <p:ph idx="1" type="subTitle"/>
          </p:nvPr>
        </p:nvSpPr>
        <p:spPr>
          <a:xfrm>
            <a:off x="773028" y="2935454"/>
            <a:ext cx="6999372" cy="1129862"/>
          </a:xfrm>
          <a:prstGeom prst="rect">
            <a:avLst/>
          </a:prstGeom>
          <a:noFill/>
          <a:ln>
            <a:noFill/>
          </a:ln>
        </p:spPr>
        <p:txBody>
          <a:bodyPr anchorCtr="0" anchor="t" bIns="0" lIns="0" spcFirstLastPara="1" rIns="0" wrap="square" tIns="0">
            <a:normAutofit/>
          </a:bodyPr>
          <a:lstStyle/>
          <a:p>
            <a:pPr indent="0" lvl="0" marL="0" rtl="0" algn="l">
              <a:lnSpc>
                <a:spcPct val="85000"/>
              </a:lnSpc>
              <a:spcBef>
                <a:spcPts val="0"/>
              </a:spcBef>
              <a:spcAft>
                <a:spcPts val="0"/>
              </a:spcAft>
              <a:buSzPts val="2800"/>
              <a:buNone/>
            </a:pPr>
            <a:r>
              <a:rPr i="1" lang="en-US" sz="1800">
                <a:latin typeface="Arial Black"/>
                <a:ea typeface="Arial Black"/>
                <a:cs typeface="Arial Black"/>
                <a:sym typeface="Arial Black"/>
              </a:rPr>
              <a:t>CS349 Final Project</a:t>
            </a:r>
            <a:endParaRPr i="1" sz="1800">
              <a:latin typeface="Arial Black"/>
              <a:ea typeface="Arial Black"/>
              <a:cs typeface="Arial Black"/>
              <a:sym typeface="Arial Black"/>
            </a:endParaRPr>
          </a:p>
        </p:txBody>
      </p:sp>
      <p:sp>
        <p:nvSpPr>
          <p:cNvPr id="108" name="Google Shape;108;p1"/>
          <p:cNvSpPr txBox="1"/>
          <p:nvPr>
            <p:ph idx="2" type="body"/>
          </p:nvPr>
        </p:nvSpPr>
        <p:spPr>
          <a:xfrm>
            <a:off x="773025" y="4015425"/>
            <a:ext cx="3680100" cy="620700"/>
          </a:xfrm>
          <a:prstGeom prst="rect">
            <a:avLst/>
          </a:prstGeom>
          <a:noFill/>
          <a:ln>
            <a:noFill/>
          </a:ln>
        </p:spPr>
        <p:txBody>
          <a:bodyPr anchorCtr="0" anchor="b" bIns="45700" lIns="0" spcFirstLastPara="1" rIns="0" wrap="square" tIns="45700">
            <a:normAutofit/>
          </a:bodyPr>
          <a:lstStyle/>
          <a:p>
            <a:pPr indent="0" lvl="0" marL="0" rtl="0" algn="l">
              <a:lnSpc>
                <a:spcPct val="100000"/>
              </a:lnSpc>
              <a:spcBef>
                <a:spcPts val="260"/>
              </a:spcBef>
              <a:spcAft>
                <a:spcPts val="0"/>
              </a:spcAft>
              <a:buSzPts val="1300"/>
              <a:buNone/>
            </a:pPr>
            <a:r>
              <a:rPr lang="en-US"/>
              <a:t>Noah Depp, Oscar Depp</a:t>
            </a:r>
            <a:endParaRPr/>
          </a:p>
          <a:p>
            <a:pPr indent="0" lvl="0" marL="0" rtl="0" algn="l">
              <a:lnSpc>
                <a:spcPct val="100000"/>
              </a:lnSpc>
              <a:spcBef>
                <a:spcPts val="260"/>
              </a:spcBef>
              <a:spcAft>
                <a:spcPts val="0"/>
              </a:spcAft>
              <a:buSzPts val="1300"/>
              <a:buNone/>
            </a:pPr>
            <a:r>
              <a:rPr lang="en-US"/>
              <a:t>Department of Computer Science</a:t>
            </a:r>
            <a:endParaRPr/>
          </a:p>
        </p:txBody>
      </p:sp>
    </p:spTree>
  </p:cSld>
  <p:clrMapOvr>
    <a:masterClrMapping/>
  </p:clrMapOvr>
  <mc:AlternateContent>
    <mc:Choice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ed3166c6b7_1_65"/>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84" name="Google Shape;184;g1ed3166c6b7_1_65"/>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Grid Search, 10 fold Cross Validation </a:t>
            </a:r>
            <a:endParaRPr/>
          </a:p>
        </p:txBody>
      </p:sp>
      <p:pic>
        <p:nvPicPr>
          <p:cNvPr id="185" name="Google Shape;185;g1ed3166c6b7_1_65"/>
          <p:cNvPicPr preferRelativeResize="0"/>
          <p:nvPr/>
        </p:nvPicPr>
        <p:blipFill>
          <a:blip r:embed="rId3">
            <a:alphaModFix/>
          </a:blip>
          <a:stretch>
            <a:fillRect/>
          </a:stretch>
        </p:blipFill>
        <p:spPr>
          <a:xfrm>
            <a:off x="284800" y="1237325"/>
            <a:ext cx="3967269" cy="1584525"/>
          </a:xfrm>
          <a:prstGeom prst="rect">
            <a:avLst/>
          </a:prstGeom>
          <a:noFill/>
          <a:ln>
            <a:noFill/>
          </a:ln>
        </p:spPr>
      </p:pic>
      <p:pic>
        <p:nvPicPr>
          <p:cNvPr id="186" name="Google Shape;186;g1ed3166c6b7_1_65"/>
          <p:cNvPicPr preferRelativeResize="0"/>
          <p:nvPr/>
        </p:nvPicPr>
        <p:blipFill>
          <a:blip r:embed="rId4">
            <a:alphaModFix/>
          </a:blip>
          <a:stretch>
            <a:fillRect/>
          </a:stretch>
        </p:blipFill>
        <p:spPr>
          <a:xfrm>
            <a:off x="1788550" y="2975475"/>
            <a:ext cx="5034022" cy="1584525"/>
          </a:xfrm>
          <a:prstGeom prst="rect">
            <a:avLst/>
          </a:prstGeom>
          <a:noFill/>
          <a:ln>
            <a:noFill/>
          </a:ln>
        </p:spPr>
      </p:pic>
      <p:pic>
        <p:nvPicPr>
          <p:cNvPr id="187" name="Google Shape;187;g1ed3166c6b7_1_65"/>
          <p:cNvPicPr preferRelativeResize="0"/>
          <p:nvPr/>
        </p:nvPicPr>
        <p:blipFill>
          <a:blip r:embed="rId5">
            <a:alphaModFix/>
          </a:blip>
          <a:stretch>
            <a:fillRect/>
          </a:stretch>
        </p:blipFill>
        <p:spPr>
          <a:xfrm>
            <a:off x="4572000" y="1191288"/>
            <a:ext cx="3955076" cy="1584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ed3166c6b7_1_75"/>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94" name="Google Shape;194;g1ed3166c6b7_1_75"/>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Model</a:t>
            </a:r>
            <a:endParaRPr/>
          </a:p>
        </p:txBody>
      </p:sp>
      <p:pic>
        <p:nvPicPr>
          <p:cNvPr descr="Random Forest Simple Explanation. Understanding the Random Forest with an…  | by Will Koehrsen | Medium" id="195" name="Google Shape;195;g1ed3166c6b7_1_75"/>
          <p:cNvPicPr preferRelativeResize="0"/>
          <p:nvPr/>
        </p:nvPicPr>
        <p:blipFill>
          <a:blip r:embed="rId3">
            <a:alphaModFix/>
          </a:blip>
          <a:stretch>
            <a:fillRect/>
          </a:stretch>
        </p:blipFill>
        <p:spPr>
          <a:xfrm>
            <a:off x="0" y="961425"/>
            <a:ext cx="4294176" cy="3220625"/>
          </a:xfrm>
          <a:prstGeom prst="rect">
            <a:avLst/>
          </a:prstGeom>
          <a:noFill/>
          <a:ln>
            <a:noFill/>
          </a:ln>
        </p:spPr>
      </p:pic>
      <p:pic>
        <p:nvPicPr>
          <p:cNvPr descr="Gradient Boosting Trees for Classification: A Beginner's Guide | by  Aratrika Pal | The Startup | Medium" id="196" name="Google Shape;196;g1ed3166c6b7_1_75"/>
          <p:cNvPicPr preferRelativeResize="0"/>
          <p:nvPr/>
        </p:nvPicPr>
        <p:blipFill>
          <a:blip r:embed="rId4">
            <a:alphaModFix/>
          </a:blip>
          <a:stretch>
            <a:fillRect/>
          </a:stretch>
        </p:blipFill>
        <p:spPr>
          <a:xfrm>
            <a:off x="4294175" y="1333725"/>
            <a:ext cx="4699326" cy="3425925"/>
          </a:xfrm>
          <a:prstGeom prst="rect">
            <a:avLst/>
          </a:prstGeom>
          <a:noFill/>
          <a:ln>
            <a:noFill/>
          </a:ln>
        </p:spPr>
      </p:pic>
      <p:sp>
        <p:nvSpPr>
          <p:cNvPr id="197" name="Google Shape;197;g1ed3166c6b7_1_75"/>
          <p:cNvSpPr txBox="1"/>
          <p:nvPr/>
        </p:nvSpPr>
        <p:spPr>
          <a:xfrm>
            <a:off x="5039050" y="922975"/>
            <a:ext cx="4332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dk1"/>
                </a:solidFill>
              </a:rPr>
              <a:t>Boosted Tree Graphics</a:t>
            </a:r>
            <a:endParaRPr b="1" sz="2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1ed3166c6b7_1_88"/>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04" name="Google Shape;204;g1ed3166c6b7_1_88"/>
          <p:cNvSpPr txBox="1"/>
          <p:nvPr>
            <p:ph idx="1" type="body"/>
          </p:nvPr>
        </p:nvSpPr>
        <p:spPr>
          <a:xfrm>
            <a:off x="457200" y="1075270"/>
            <a:ext cx="8397900" cy="3522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300">
              <a:solidFill>
                <a:srgbClr val="000000"/>
              </a:solidFill>
            </a:endParaRPr>
          </a:p>
          <a:p>
            <a:pPr indent="0" lvl="0" marL="0" rtl="0" algn="l">
              <a:lnSpc>
                <a:spcPct val="115000"/>
              </a:lnSpc>
              <a:spcBef>
                <a:spcPts val="0"/>
              </a:spcBef>
              <a:spcAft>
                <a:spcPts val="0"/>
              </a:spcAft>
              <a:buNone/>
            </a:pPr>
            <a:r>
              <a:rPr lang="en-US" sz="1300">
                <a:solidFill>
                  <a:srgbClr val="000000"/>
                </a:solidFill>
              </a:rPr>
              <a:t>Decision Tree Best Parameters: {'model__max_depth': 5, 'model__min_samples_leaf': 1, 'model__min_samples_split': 2}</a:t>
            </a:r>
            <a:endParaRPr sz="1300">
              <a:solidFill>
                <a:srgbClr val="000000"/>
              </a:solidFill>
            </a:endParaRPr>
          </a:p>
          <a:p>
            <a:pPr indent="0" lvl="0" marL="0" rtl="0" algn="l">
              <a:lnSpc>
                <a:spcPct val="115000"/>
              </a:lnSpc>
              <a:spcBef>
                <a:spcPts val="0"/>
              </a:spcBef>
              <a:spcAft>
                <a:spcPts val="0"/>
              </a:spcAft>
              <a:buNone/>
            </a:pPr>
            <a:r>
              <a:rPr lang="en-US" sz="1300">
                <a:solidFill>
                  <a:srgbClr val="000000"/>
                </a:solidFill>
              </a:rPr>
              <a:t>Decision Tree Test RMSE: 517515.6525927585</a:t>
            </a:r>
            <a:endParaRPr sz="1300">
              <a:solidFill>
                <a:srgbClr val="000000"/>
              </a:solidFill>
            </a:endParaRPr>
          </a:p>
          <a:p>
            <a:pPr indent="0" lvl="0" marL="0" rtl="0" algn="l">
              <a:lnSpc>
                <a:spcPct val="115000"/>
              </a:lnSpc>
              <a:spcBef>
                <a:spcPts val="0"/>
              </a:spcBef>
              <a:spcAft>
                <a:spcPts val="0"/>
              </a:spcAft>
              <a:buNone/>
            </a:pPr>
            <a:r>
              <a:rPr lang="en-US" sz="1300">
                <a:solidFill>
                  <a:srgbClr val="000000"/>
                </a:solidFill>
              </a:rPr>
              <a:t>Decision Tree Test r^2: -0.1011460571894276</a:t>
            </a:r>
            <a:endParaRPr sz="1300">
              <a:solidFill>
                <a:srgbClr val="000000"/>
              </a:solidFill>
            </a:endParaRPr>
          </a:p>
          <a:p>
            <a:pPr indent="0" lvl="0" marL="0" rtl="0" algn="l">
              <a:lnSpc>
                <a:spcPct val="115000"/>
              </a:lnSpc>
              <a:spcBef>
                <a:spcPts val="0"/>
              </a:spcBef>
              <a:spcAft>
                <a:spcPts val="0"/>
              </a:spcAft>
              <a:buNone/>
            </a:pPr>
            <a:r>
              <a:t/>
            </a:r>
            <a:endParaRPr sz="1300">
              <a:solidFill>
                <a:srgbClr val="000000"/>
              </a:solidFill>
            </a:endParaRPr>
          </a:p>
          <a:p>
            <a:pPr indent="0" lvl="0" marL="0" rtl="0" algn="l">
              <a:lnSpc>
                <a:spcPct val="115000"/>
              </a:lnSpc>
              <a:spcBef>
                <a:spcPts val="0"/>
              </a:spcBef>
              <a:spcAft>
                <a:spcPts val="0"/>
              </a:spcAft>
              <a:buNone/>
            </a:pPr>
            <a:r>
              <a:rPr lang="en-US" sz="1300">
                <a:solidFill>
                  <a:srgbClr val="000000"/>
                </a:solidFill>
              </a:rPr>
              <a:t>Random Forest Best Parameters: {'model__max_depth': 5, 'model__min_samples_leaf': 12, 'model__min_samples_split': 5, 'model__n_estimators': 750}</a:t>
            </a:r>
            <a:endParaRPr sz="1300">
              <a:solidFill>
                <a:srgbClr val="000000"/>
              </a:solidFill>
            </a:endParaRPr>
          </a:p>
          <a:p>
            <a:pPr indent="0" lvl="0" marL="0" rtl="0" algn="l">
              <a:lnSpc>
                <a:spcPct val="115000"/>
              </a:lnSpc>
              <a:spcBef>
                <a:spcPts val="0"/>
              </a:spcBef>
              <a:spcAft>
                <a:spcPts val="0"/>
              </a:spcAft>
              <a:buNone/>
            </a:pPr>
            <a:r>
              <a:rPr lang="en-US" sz="1300">
                <a:solidFill>
                  <a:srgbClr val="000000"/>
                </a:solidFill>
              </a:rPr>
              <a:t>Random Forest Test RMSE: 510990.7908517855</a:t>
            </a:r>
            <a:endParaRPr sz="1300">
              <a:solidFill>
                <a:srgbClr val="000000"/>
              </a:solidFill>
            </a:endParaRPr>
          </a:p>
          <a:p>
            <a:pPr indent="0" lvl="0" marL="0" rtl="0" algn="l">
              <a:lnSpc>
                <a:spcPct val="115000"/>
              </a:lnSpc>
              <a:spcBef>
                <a:spcPts val="0"/>
              </a:spcBef>
              <a:spcAft>
                <a:spcPts val="0"/>
              </a:spcAft>
              <a:buNone/>
            </a:pPr>
            <a:r>
              <a:rPr lang="en-US" sz="1300">
                <a:solidFill>
                  <a:srgbClr val="000000"/>
                </a:solidFill>
              </a:rPr>
              <a:t>Random Forest Test r^2: -0.07355449572470518</a:t>
            </a:r>
            <a:endParaRPr sz="1300">
              <a:solidFill>
                <a:srgbClr val="000000"/>
              </a:solidFill>
            </a:endParaRPr>
          </a:p>
          <a:p>
            <a:pPr indent="0" lvl="0" marL="0" rtl="0" algn="l">
              <a:lnSpc>
                <a:spcPct val="115000"/>
              </a:lnSpc>
              <a:spcBef>
                <a:spcPts val="0"/>
              </a:spcBef>
              <a:spcAft>
                <a:spcPts val="0"/>
              </a:spcAft>
              <a:buNone/>
            </a:pPr>
            <a:r>
              <a:t/>
            </a:r>
            <a:endParaRPr sz="1300">
              <a:solidFill>
                <a:srgbClr val="000000"/>
              </a:solidFill>
            </a:endParaRPr>
          </a:p>
          <a:p>
            <a:pPr indent="0" lvl="0" marL="0" rtl="0" algn="l">
              <a:lnSpc>
                <a:spcPct val="115000"/>
              </a:lnSpc>
              <a:spcBef>
                <a:spcPts val="0"/>
              </a:spcBef>
              <a:spcAft>
                <a:spcPts val="0"/>
              </a:spcAft>
              <a:buNone/>
            </a:pPr>
            <a:r>
              <a:rPr lang="en-US" sz="1300">
                <a:solidFill>
                  <a:srgbClr val="000000"/>
                </a:solidFill>
              </a:rPr>
              <a:t>Boosted Trees Best Parameters: {'model__learning_rate': 0.001, 'model__max_depth': 7, 'model__n_estimators': 50}</a:t>
            </a:r>
            <a:endParaRPr sz="1300">
              <a:solidFill>
                <a:srgbClr val="000000"/>
              </a:solidFill>
            </a:endParaRPr>
          </a:p>
          <a:p>
            <a:pPr indent="0" lvl="0" marL="0" rtl="0" algn="l">
              <a:lnSpc>
                <a:spcPct val="115000"/>
              </a:lnSpc>
              <a:spcBef>
                <a:spcPts val="0"/>
              </a:spcBef>
              <a:spcAft>
                <a:spcPts val="0"/>
              </a:spcAft>
              <a:buNone/>
            </a:pPr>
            <a:r>
              <a:rPr lang="en-US" sz="1300">
                <a:solidFill>
                  <a:srgbClr val="000000"/>
                </a:solidFill>
              </a:rPr>
              <a:t>Boosted Trees Test RMSE: 493647.78469854733</a:t>
            </a:r>
            <a:endParaRPr sz="1300">
              <a:solidFill>
                <a:srgbClr val="000000"/>
              </a:solidFill>
            </a:endParaRPr>
          </a:p>
          <a:p>
            <a:pPr indent="0" lvl="0" marL="0" rtl="0" algn="l">
              <a:lnSpc>
                <a:spcPct val="115000"/>
              </a:lnSpc>
              <a:spcBef>
                <a:spcPts val="0"/>
              </a:spcBef>
              <a:spcAft>
                <a:spcPts val="0"/>
              </a:spcAft>
              <a:buNone/>
            </a:pPr>
            <a:r>
              <a:rPr lang="en-US" sz="1300">
                <a:solidFill>
                  <a:srgbClr val="000000"/>
                </a:solidFill>
              </a:rPr>
              <a:t>Boosted Trees Test r^2: -0.0019183557287054676</a:t>
            </a:r>
            <a:endParaRPr sz="1300">
              <a:solidFill>
                <a:srgbClr val="000000"/>
              </a:solidFill>
            </a:endParaRPr>
          </a:p>
          <a:p>
            <a:pPr indent="0" lvl="0" marL="0" rtl="0" algn="l">
              <a:spcBef>
                <a:spcPts val="440"/>
              </a:spcBef>
              <a:spcAft>
                <a:spcPts val="0"/>
              </a:spcAft>
              <a:buNone/>
            </a:pPr>
            <a:r>
              <a:t/>
            </a:r>
            <a:endParaRPr sz="2400"/>
          </a:p>
        </p:txBody>
      </p:sp>
      <p:sp>
        <p:nvSpPr>
          <p:cNvPr id="205" name="Google Shape;205;g1ed3166c6b7_1_88"/>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Results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2a63cb2159c_0_0"/>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12" name="Google Shape;212;g2a63cb2159c_0_0"/>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Neural Network Approach</a:t>
            </a:r>
            <a:endParaRPr/>
          </a:p>
        </p:txBody>
      </p:sp>
      <p:sp>
        <p:nvSpPr>
          <p:cNvPr id="213" name="Google Shape;213;g2a63cb2159c_0_0"/>
          <p:cNvSpPr txBox="1"/>
          <p:nvPr/>
        </p:nvSpPr>
        <p:spPr>
          <a:xfrm>
            <a:off x="384075" y="1061200"/>
            <a:ext cx="3924000" cy="12399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Char char="-"/>
            </a:pPr>
            <a:r>
              <a:rPr lang="en-US" sz="2200">
                <a:solidFill>
                  <a:schemeClr val="dk1"/>
                </a:solidFill>
              </a:rPr>
              <a:t>Separating # of displaced people into buckets</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after adjusting weights, accuracy was 43.75%</a:t>
            </a:r>
            <a:endParaRPr sz="2200">
              <a:solidFill>
                <a:schemeClr val="dk1"/>
              </a:solidFill>
            </a:endParaRPr>
          </a:p>
        </p:txBody>
      </p:sp>
      <p:pic>
        <p:nvPicPr>
          <p:cNvPr id="214" name="Google Shape;214;g2a63cb2159c_0_0"/>
          <p:cNvPicPr preferRelativeResize="0"/>
          <p:nvPr/>
        </p:nvPicPr>
        <p:blipFill>
          <a:blip r:embed="rId3">
            <a:alphaModFix/>
          </a:blip>
          <a:stretch>
            <a:fillRect/>
          </a:stretch>
        </p:blipFill>
        <p:spPr>
          <a:xfrm>
            <a:off x="3654203" y="2478225"/>
            <a:ext cx="1511599" cy="2281425"/>
          </a:xfrm>
          <a:prstGeom prst="rect">
            <a:avLst/>
          </a:prstGeom>
          <a:noFill/>
          <a:ln>
            <a:noFill/>
          </a:ln>
        </p:spPr>
      </p:pic>
      <p:pic>
        <p:nvPicPr>
          <p:cNvPr id="215" name="Google Shape;215;g2a63cb2159c_0_0"/>
          <p:cNvPicPr preferRelativeResize="0"/>
          <p:nvPr/>
        </p:nvPicPr>
        <p:blipFill>
          <a:blip r:embed="rId4">
            <a:alphaModFix/>
          </a:blip>
          <a:stretch>
            <a:fillRect/>
          </a:stretch>
        </p:blipFill>
        <p:spPr>
          <a:xfrm>
            <a:off x="40925" y="3002800"/>
            <a:ext cx="3140451" cy="1199575"/>
          </a:xfrm>
          <a:prstGeom prst="rect">
            <a:avLst/>
          </a:prstGeom>
          <a:noFill/>
          <a:ln>
            <a:noFill/>
          </a:ln>
        </p:spPr>
      </p:pic>
      <p:pic>
        <p:nvPicPr>
          <p:cNvPr id="216" name="Google Shape;216;g2a63cb2159c_0_0"/>
          <p:cNvPicPr preferRelativeResize="0"/>
          <p:nvPr/>
        </p:nvPicPr>
        <p:blipFill>
          <a:blip r:embed="rId5">
            <a:alphaModFix/>
          </a:blip>
          <a:stretch>
            <a:fillRect/>
          </a:stretch>
        </p:blipFill>
        <p:spPr>
          <a:xfrm>
            <a:off x="5235287" y="1061212"/>
            <a:ext cx="3673388" cy="322031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ed3166c6b7_0_67"/>
          <p:cNvSpPr txBox="1"/>
          <p:nvPr>
            <p:ph type="title"/>
          </p:nvPr>
        </p:nvSpPr>
        <p:spPr>
          <a:xfrm>
            <a:off x="1540932" y="1024466"/>
            <a:ext cx="6126600" cy="2633100"/>
          </a:xfrm>
          <a:prstGeom prst="rect">
            <a:avLst/>
          </a:prstGeom>
        </p:spPr>
        <p:txBody>
          <a:bodyPr anchorCtr="0" anchor="ctr" bIns="182875" lIns="365750" spcFirstLastPara="1" rIns="365750" wrap="square" tIns="137150">
            <a:noAutofit/>
          </a:bodyPr>
          <a:lstStyle/>
          <a:p>
            <a:pPr indent="0" lvl="0" marL="0" rtl="0" algn="ctr">
              <a:spcBef>
                <a:spcPts val="0"/>
              </a:spcBef>
              <a:spcAft>
                <a:spcPts val="0"/>
              </a:spcAft>
              <a:buNone/>
            </a:pPr>
            <a:r>
              <a:rPr lang="en-US"/>
              <a:t>DATA</a:t>
            </a:r>
            <a:endParaRPr/>
          </a:p>
        </p:txBody>
      </p:sp>
      <p:sp>
        <p:nvSpPr>
          <p:cNvPr id="223" name="Google Shape;223;g1ed3166c6b7_0_67"/>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g1ed3166c6b7_0_15"/>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30" name="Google Shape;230;g1ed3166c6b7_0_15"/>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Overview of Data</a:t>
            </a:r>
            <a:endParaRPr/>
          </a:p>
        </p:txBody>
      </p:sp>
      <p:pic>
        <p:nvPicPr>
          <p:cNvPr id="231" name="Google Shape;231;g1ed3166c6b7_0_15"/>
          <p:cNvPicPr preferRelativeResize="0"/>
          <p:nvPr/>
        </p:nvPicPr>
        <p:blipFill>
          <a:blip r:embed="rId3">
            <a:alphaModFix/>
          </a:blip>
          <a:stretch>
            <a:fillRect/>
          </a:stretch>
        </p:blipFill>
        <p:spPr>
          <a:xfrm>
            <a:off x="82950" y="1482212"/>
            <a:ext cx="8839200" cy="3167380"/>
          </a:xfrm>
          <a:prstGeom prst="rect">
            <a:avLst/>
          </a:prstGeom>
          <a:noFill/>
          <a:ln>
            <a:noFill/>
          </a:ln>
        </p:spPr>
      </p:pic>
      <p:sp>
        <p:nvSpPr>
          <p:cNvPr id="232" name="Google Shape;232;g1ed3166c6b7_0_15"/>
          <p:cNvSpPr txBox="1"/>
          <p:nvPr/>
        </p:nvSpPr>
        <p:spPr>
          <a:xfrm>
            <a:off x="112900" y="1069300"/>
            <a:ext cx="8742300" cy="3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rPr>
              <a:t>Scraped from UNHCR API, Humdata.org</a:t>
            </a:r>
            <a:endParaRPr sz="22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ed3166c6b7_0_80"/>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39" name="Google Shape;239;g1ed3166c6b7_0_80"/>
          <p:cNvSpPr txBox="1"/>
          <p:nvPr>
            <p:ph idx="1" type="body"/>
          </p:nvPr>
        </p:nvSpPr>
        <p:spPr>
          <a:xfrm>
            <a:off x="457200" y="1075275"/>
            <a:ext cx="4326600" cy="3522300"/>
          </a:xfrm>
          <a:prstGeom prst="rect">
            <a:avLst/>
          </a:prstGeom>
        </p:spPr>
        <p:txBody>
          <a:bodyPr anchorCtr="0" anchor="t" bIns="45700" lIns="91425" spcFirstLastPara="1" rIns="91425" wrap="square" tIns="45700">
            <a:normAutofit fontScale="85000" lnSpcReduction="10000"/>
          </a:bodyPr>
          <a:lstStyle/>
          <a:p>
            <a:pPr indent="0" lvl="0" marL="0" rtl="0" algn="l">
              <a:spcBef>
                <a:spcPts val="440"/>
              </a:spcBef>
              <a:spcAft>
                <a:spcPts val="0"/>
              </a:spcAft>
              <a:buNone/>
            </a:pPr>
            <a:r>
              <a:rPr lang="en-US"/>
              <a:t>Converted qualitative descriptions to a quantitative scale </a:t>
            </a:r>
            <a:endParaRPr/>
          </a:p>
          <a:p>
            <a:pPr indent="0" lvl="0" marL="0" rtl="0" algn="l">
              <a:spcBef>
                <a:spcPts val="440"/>
              </a:spcBef>
              <a:spcAft>
                <a:spcPts val="0"/>
              </a:spcAft>
              <a:buNone/>
            </a:pPr>
            <a:r>
              <a:t/>
            </a:r>
            <a:endParaRPr/>
          </a:p>
          <a:p>
            <a:pPr indent="-347345" lvl="0" marL="457200" rtl="0" algn="l">
              <a:spcBef>
                <a:spcPts val="440"/>
              </a:spcBef>
              <a:spcAft>
                <a:spcPts val="0"/>
              </a:spcAft>
              <a:buSzPct val="100000"/>
              <a:buChar char="-"/>
            </a:pPr>
            <a:r>
              <a:rPr lang="en-US"/>
              <a:t>Water</a:t>
            </a:r>
            <a:r>
              <a:rPr lang="en-US"/>
              <a:t>, Sanitation &amp; Hygiene (WASH), UNHCR</a:t>
            </a:r>
            <a:endParaRPr/>
          </a:p>
          <a:p>
            <a:pPr indent="-347345" lvl="0" marL="457200" rtl="0" algn="l">
              <a:spcBef>
                <a:spcPts val="0"/>
              </a:spcBef>
              <a:spcAft>
                <a:spcPts val="0"/>
              </a:spcAft>
              <a:buSzPct val="100000"/>
              <a:buChar char="-"/>
            </a:pPr>
            <a:r>
              <a:rPr lang="en-US"/>
              <a:t>Standardized expanded Nutrition Survey (SENS) Guidelines</a:t>
            </a:r>
            <a:endParaRPr/>
          </a:p>
          <a:p>
            <a:pPr indent="0" lvl="0" marL="0" rtl="0" algn="l">
              <a:spcBef>
                <a:spcPts val="440"/>
              </a:spcBef>
              <a:spcAft>
                <a:spcPts val="0"/>
              </a:spcAft>
              <a:buNone/>
            </a:pPr>
            <a:r>
              <a:rPr lang="en-US"/>
              <a:t>for refugee populations</a:t>
            </a:r>
            <a:endParaRPr/>
          </a:p>
          <a:p>
            <a:pPr indent="-347345" lvl="0" marL="457200" rtl="0" algn="l">
              <a:spcBef>
                <a:spcPts val="440"/>
              </a:spcBef>
              <a:spcAft>
                <a:spcPts val="0"/>
              </a:spcAft>
              <a:buSzPct val="100000"/>
              <a:buChar char="-"/>
            </a:pPr>
            <a:r>
              <a:rPr lang="en-US"/>
              <a:t>Unknown entries treated as a “neutral value” </a:t>
            </a:r>
            <a:endParaRPr/>
          </a:p>
          <a:p>
            <a:pPr indent="0" lvl="0" marL="0" rtl="0" algn="l">
              <a:spcBef>
                <a:spcPts val="440"/>
              </a:spcBef>
              <a:spcAft>
                <a:spcPts val="0"/>
              </a:spcAft>
              <a:buNone/>
            </a:pPr>
            <a:r>
              <a:t/>
            </a:r>
            <a:endParaRPr/>
          </a:p>
          <a:p>
            <a:pPr indent="0" lvl="0" marL="0" rtl="0" algn="l">
              <a:spcBef>
                <a:spcPts val="440"/>
              </a:spcBef>
              <a:spcAft>
                <a:spcPts val="0"/>
              </a:spcAft>
              <a:buNone/>
            </a:pPr>
            <a:r>
              <a:t/>
            </a:r>
            <a:endParaRPr/>
          </a:p>
        </p:txBody>
      </p:sp>
      <p:sp>
        <p:nvSpPr>
          <p:cNvPr id="240" name="Google Shape;240;g1ed3166c6b7_0_80"/>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Data processing</a:t>
            </a:r>
            <a:endParaRPr/>
          </a:p>
        </p:txBody>
      </p:sp>
      <p:pic>
        <p:nvPicPr>
          <p:cNvPr id="241" name="Google Shape;241;g1ed3166c6b7_0_80"/>
          <p:cNvPicPr preferRelativeResize="0"/>
          <p:nvPr/>
        </p:nvPicPr>
        <p:blipFill>
          <a:blip r:embed="rId3">
            <a:alphaModFix/>
          </a:blip>
          <a:stretch>
            <a:fillRect/>
          </a:stretch>
        </p:blipFill>
        <p:spPr>
          <a:xfrm>
            <a:off x="4783800" y="970050"/>
            <a:ext cx="4055398" cy="2062876"/>
          </a:xfrm>
          <a:prstGeom prst="rect">
            <a:avLst/>
          </a:prstGeom>
          <a:noFill/>
          <a:ln>
            <a:noFill/>
          </a:ln>
        </p:spPr>
      </p:pic>
      <p:pic>
        <p:nvPicPr>
          <p:cNvPr id="242" name="Google Shape;242;g1ed3166c6b7_0_80"/>
          <p:cNvPicPr preferRelativeResize="0"/>
          <p:nvPr/>
        </p:nvPicPr>
        <p:blipFill rotWithShape="1">
          <a:blip r:embed="rId4">
            <a:alphaModFix/>
          </a:blip>
          <a:srcRect b="0" l="0" r="0" t="25384"/>
          <a:stretch/>
        </p:blipFill>
        <p:spPr>
          <a:xfrm>
            <a:off x="6489425" y="3032925"/>
            <a:ext cx="2405975" cy="1954126"/>
          </a:xfrm>
          <a:prstGeom prst="rect">
            <a:avLst/>
          </a:prstGeom>
          <a:noFill/>
          <a:ln>
            <a:noFill/>
          </a:ln>
        </p:spPr>
      </p:pic>
      <p:pic>
        <p:nvPicPr>
          <p:cNvPr id="243" name="Google Shape;243;g1ed3166c6b7_0_80"/>
          <p:cNvPicPr preferRelativeResize="0"/>
          <p:nvPr/>
        </p:nvPicPr>
        <p:blipFill rotWithShape="1">
          <a:blip r:embed="rId4">
            <a:alphaModFix/>
          </a:blip>
          <a:srcRect b="76986" l="0" r="0" t="0"/>
          <a:stretch/>
        </p:blipFill>
        <p:spPr>
          <a:xfrm>
            <a:off x="4083450" y="3994875"/>
            <a:ext cx="2405975" cy="60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ed3166c6b7_0_148"/>
          <p:cNvSpPr txBox="1"/>
          <p:nvPr>
            <p:ph type="title"/>
          </p:nvPr>
        </p:nvSpPr>
        <p:spPr>
          <a:xfrm>
            <a:off x="457200" y="210216"/>
            <a:ext cx="8397900" cy="821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Scaled data</a:t>
            </a:r>
            <a:endParaRPr/>
          </a:p>
        </p:txBody>
      </p:sp>
      <p:sp>
        <p:nvSpPr>
          <p:cNvPr id="250" name="Google Shape;250;g1ed3166c6b7_0_148"/>
          <p:cNvSpPr txBox="1"/>
          <p:nvPr>
            <p:ph idx="1" type="body"/>
          </p:nvPr>
        </p:nvSpPr>
        <p:spPr>
          <a:xfrm>
            <a:off x="338125" y="1139300"/>
            <a:ext cx="2939700" cy="1597500"/>
          </a:xfrm>
          <a:prstGeom prst="rect">
            <a:avLst/>
          </a:prstGeom>
        </p:spPr>
        <p:txBody>
          <a:bodyPr anchorCtr="0" anchor="t" bIns="45700" lIns="91425" spcFirstLastPara="1" rIns="91425" wrap="square" tIns="45700">
            <a:normAutofit/>
          </a:bodyPr>
          <a:lstStyle/>
          <a:p>
            <a:pPr indent="0" lvl="0" marL="0" rtl="0" algn="l">
              <a:spcBef>
                <a:spcPts val="440"/>
              </a:spcBef>
              <a:spcAft>
                <a:spcPts val="0"/>
              </a:spcAft>
              <a:buNone/>
            </a:pPr>
            <a:r>
              <a:rPr lang="en-US"/>
              <a:t>Scaled each data using MinMaxScaler from 0-1 to weight </a:t>
            </a:r>
            <a:r>
              <a:rPr lang="en-US"/>
              <a:t>each feature equally. </a:t>
            </a:r>
            <a:endParaRPr/>
          </a:p>
        </p:txBody>
      </p:sp>
      <p:sp>
        <p:nvSpPr>
          <p:cNvPr id="251" name="Google Shape;251;g1ed3166c6b7_0_148"/>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52" name="Google Shape;252;g1ed3166c6b7_0_148"/>
          <p:cNvPicPr preferRelativeResize="0"/>
          <p:nvPr/>
        </p:nvPicPr>
        <p:blipFill>
          <a:blip r:embed="rId3">
            <a:alphaModFix/>
          </a:blip>
          <a:stretch>
            <a:fillRect/>
          </a:stretch>
        </p:blipFill>
        <p:spPr>
          <a:xfrm>
            <a:off x="3625250" y="1104925"/>
            <a:ext cx="5409600" cy="28498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1ed3166c6b7_0_87"/>
          <p:cNvSpPr txBox="1"/>
          <p:nvPr>
            <p:ph type="title"/>
          </p:nvPr>
        </p:nvSpPr>
        <p:spPr>
          <a:xfrm>
            <a:off x="1540932" y="1024466"/>
            <a:ext cx="6126600" cy="2633100"/>
          </a:xfrm>
          <a:prstGeom prst="rect">
            <a:avLst/>
          </a:prstGeom>
        </p:spPr>
        <p:txBody>
          <a:bodyPr anchorCtr="0" anchor="ctr" bIns="182875" lIns="365750" spcFirstLastPara="1" rIns="365750" wrap="square" tIns="137150">
            <a:noAutofit/>
          </a:bodyPr>
          <a:lstStyle/>
          <a:p>
            <a:pPr indent="0" lvl="0" marL="0" rtl="0" algn="ctr">
              <a:spcBef>
                <a:spcPts val="0"/>
              </a:spcBef>
              <a:spcAft>
                <a:spcPts val="0"/>
              </a:spcAft>
              <a:buNone/>
            </a:pPr>
            <a:r>
              <a:rPr lang="en-US"/>
              <a:t>MODEL</a:t>
            </a:r>
            <a:endParaRPr/>
          </a:p>
        </p:txBody>
      </p:sp>
      <p:sp>
        <p:nvSpPr>
          <p:cNvPr id="259" name="Google Shape;259;g1ed3166c6b7_0_87"/>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ed3166c6b7_0_107"/>
          <p:cNvSpPr txBox="1"/>
          <p:nvPr>
            <p:ph type="title"/>
          </p:nvPr>
        </p:nvSpPr>
        <p:spPr>
          <a:xfrm>
            <a:off x="457200" y="210216"/>
            <a:ext cx="8397900" cy="821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Gaussian Mixture Models </a:t>
            </a:r>
            <a:endParaRPr/>
          </a:p>
        </p:txBody>
      </p:sp>
      <p:sp>
        <p:nvSpPr>
          <p:cNvPr id="266" name="Google Shape;266;g1ed3166c6b7_0_107"/>
          <p:cNvSpPr txBox="1"/>
          <p:nvPr>
            <p:ph idx="1" type="body"/>
          </p:nvPr>
        </p:nvSpPr>
        <p:spPr>
          <a:xfrm>
            <a:off x="457200" y="1168400"/>
            <a:ext cx="4193700" cy="3344400"/>
          </a:xfrm>
          <a:prstGeom prst="rect">
            <a:avLst/>
          </a:prstGeom>
        </p:spPr>
        <p:txBody>
          <a:bodyPr anchorCtr="0" anchor="t" bIns="45700" lIns="91425" spcFirstLastPara="1" rIns="91425" wrap="square" tIns="45700">
            <a:normAutofit/>
          </a:bodyPr>
          <a:lstStyle/>
          <a:p>
            <a:pPr indent="0" lvl="0" marL="0" rtl="0" algn="l">
              <a:spcBef>
                <a:spcPts val="440"/>
              </a:spcBef>
              <a:spcAft>
                <a:spcPts val="0"/>
              </a:spcAft>
              <a:buNone/>
            </a:pPr>
            <a:r>
              <a:rPr lang="en-US"/>
              <a:t>65 Gaussians &amp; 64 Clusters</a:t>
            </a:r>
            <a:endParaRPr/>
          </a:p>
          <a:p>
            <a:pPr indent="0" lvl="0" marL="0" rtl="0" algn="l">
              <a:spcBef>
                <a:spcPts val="440"/>
              </a:spcBef>
              <a:spcAft>
                <a:spcPts val="0"/>
              </a:spcAft>
              <a:buNone/>
            </a:pPr>
            <a:r>
              <a:rPr lang="en-US"/>
              <a:t>Assessed the similarity of top 10 clusters and Gaussians through Pearson Correlation Coefficient</a:t>
            </a:r>
            <a:endParaRPr/>
          </a:p>
          <a:p>
            <a:pPr indent="0" lvl="0" marL="0" rtl="0" algn="l">
              <a:spcBef>
                <a:spcPts val="440"/>
              </a:spcBef>
              <a:spcAft>
                <a:spcPts val="0"/>
              </a:spcAft>
              <a:buNone/>
            </a:pPr>
            <a:r>
              <a:rPr lang="en-US"/>
              <a:t>Initializations for GMM at random(instead of “</a:t>
            </a:r>
            <a:r>
              <a:rPr lang="en-US">
                <a:latin typeface="Consolas"/>
                <a:ea typeface="Consolas"/>
                <a:cs typeface="Consolas"/>
                <a:sym typeface="Consolas"/>
              </a:rPr>
              <a:t>kmeans</a:t>
            </a:r>
            <a:r>
              <a:rPr lang="en-US"/>
              <a:t>” or “</a:t>
            </a:r>
            <a:r>
              <a:rPr lang="en-US">
                <a:latin typeface="Consolas"/>
                <a:ea typeface="Consolas"/>
                <a:cs typeface="Consolas"/>
                <a:sym typeface="Consolas"/>
              </a:rPr>
              <a:t>k-means++</a:t>
            </a:r>
            <a:r>
              <a:rPr lang="en-US"/>
              <a:t>” for independent groupings</a:t>
            </a:r>
            <a:endParaRPr/>
          </a:p>
          <a:p>
            <a:pPr indent="0" lvl="0" marL="0" rtl="0" algn="l">
              <a:spcBef>
                <a:spcPts val="440"/>
              </a:spcBef>
              <a:spcAft>
                <a:spcPts val="0"/>
              </a:spcAft>
              <a:buNone/>
            </a:pPr>
            <a:r>
              <a:rPr lang="en-US"/>
              <a:t>12-features→ R^13 space</a:t>
            </a:r>
            <a:endParaRPr/>
          </a:p>
        </p:txBody>
      </p:sp>
      <p:sp>
        <p:nvSpPr>
          <p:cNvPr id="267" name="Google Shape;267;g1ed3166c6b7_0_107"/>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68" name="Google Shape;268;g1ed3166c6b7_0_107"/>
          <p:cNvPicPr preferRelativeResize="0"/>
          <p:nvPr/>
        </p:nvPicPr>
        <p:blipFill>
          <a:blip r:embed="rId3">
            <a:alphaModFix/>
          </a:blip>
          <a:stretch>
            <a:fillRect/>
          </a:stretch>
        </p:blipFill>
        <p:spPr>
          <a:xfrm>
            <a:off x="4783700" y="1168400"/>
            <a:ext cx="4133875" cy="3214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1ed3166c6b7_0_0"/>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15" name="Google Shape;115;g1ed3166c6b7_0_0"/>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Introduction &amp; Motivation</a:t>
            </a:r>
            <a:endParaRPr/>
          </a:p>
        </p:txBody>
      </p:sp>
      <p:pic>
        <p:nvPicPr>
          <p:cNvPr id="116" name="Google Shape;116;g1ed3166c6b7_0_0"/>
          <p:cNvPicPr preferRelativeResize="0"/>
          <p:nvPr/>
        </p:nvPicPr>
        <p:blipFill>
          <a:blip r:embed="rId3">
            <a:alphaModFix/>
          </a:blip>
          <a:stretch>
            <a:fillRect/>
          </a:stretch>
        </p:blipFill>
        <p:spPr>
          <a:xfrm>
            <a:off x="5638975" y="983575"/>
            <a:ext cx="2570274" cy="2938677"/>
          </a:xfrm>
          <a:prstGeom prst="rect">
            <a:avLst/>
          </a:prstGeom>
          <a:noFill/>
          <a:ln>
            <a:noFill/>
          </a:ln>
        </p:spPr>
      </p:pic>
      <p:pic>
        <p:nvPicPr>
          <p:cNvPr id="117" name="Google Shape;117;g1ed3166c6b7_0_0"/>
          <p:cNvPicPr preferRelativeResize="0"/>
          <p:nvPr/>
        </p:nvPicPr>
        <p:blipFill>
          <a:blip r:embed="rId4">
            <a:alphaModFix/>
          </a:blip>
          <a:stretch>
            <a:fillRect/>
          </a:stretch>
        </p:blipFill>
        <p:spPr>
          <a:xfrm>
            <a:off x="356825" y="983575"/>
            <a:ext cx="3853276" cy="2724399"/>
          </a:xfrm>
          <a:prstGeom prst="rect">
            <a:avLst/>
          </a:prstGeom>
          <a:noFill/>
          <a:ln>
            <a:noFill/>
          </a:ln>
        </p:spPr>
      </p:pic>
      <p:sp>
        <p:nvSpPr>
          <p:cNvPr id="118" name="Google Shape;118;g1ed3166c6b7_0_0"/>
          <p:cNvSpPr txBox="1"/>
          <p:nvPr/>
        </p:nvSpPr>
        <p:spPr>
          <a:xfrm>
            <a:off x="413250" y="3654100"/>
            <a:ext cx="44163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100">
                <a:solidFill>
                  <a:srgbClr val="6E6868"/>
                </a:solidFill>
              </a:rPr>
              <a:t>Fig 1a. Historical data of people affected by natural disasters and forecasted pop. growth between 2022-2050[1].</a:t>
            </a:r>
            <a:endParaRPr i="1" sz="1100">
              <a:solidFill>
                <a:srgbClr val="6E6868"/>
              </a:solidFill>
            </a:endParaRPr>
          </a:p>
        </p:txBody>
      </p:sp>
      <p:sp>
        <p:nvSpPr>
          <p:cNvPr id="119" name="Google Shape;119;g1ed3166c6b7_0_0"/>
          <p:cNvSpPr txBox="1"/>
          <p:nvPr/>
        </p:nvSpPr>
        <p:spPr>
          <a:xfrm>
            <a:off x="5578425" y="3922250"/>
            <a:ext cx="2807700" cy="4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solidFill>
                  <a:srgbClr val="6E6868"/>
                </a:solidFill>
              </a:rPr>
              <a:t>Fig 1b. </a:t>
            </a:r>
            <a:r>
              <a:rPr i="1" lang="en-US" sz="1000">
                <a:solidFill>
                  <a:srgbClr val="6E6868"/>
                </a:solidFill>
              </a:rPr>
              <a:t>2023 Human conflicts around the world visualized</a:t>
            </a:r>
            <a:r>
              <a:rPr i="1" lang="en-US" sz="1000">
                <a:solidFill>
                  <a:srgbClr val="6E6868"/>
                </a:solidFill>
              </a:rPr>
              <a:t>[</a:t>
            </a:r>
            <a:r>
              <a:rPr i="1" lang="en-US" sz="1000">
                <a:solidFill>
                  <a:srgbClr val="6E6868"/>
                </a:solidFill>
              </a:rPr>
              <a:t>2</a:t>
            </a:r>
            <a:r>
              <a:rPr i="1" lang="en-US" sz="1000">
                <a:solidFill>
                  <a:srgbClr val="6E6868"/>
                </a:solidFill>
              </a:rPr>
              <a:t>].</a:t>
            </a:r>
            <a:endParaRPr i="1" sz="1000">
              <a:solidFill>
                <a:srgbClr val="6E6868"/>
              </a:solidFill>
            </a:endParaRPr>
          </a:p>
        </p:txBody>
      </p:sp>
      <p:sp>
        <p:nvSpPr>
          <p:cNvPr id="120" name="Google Shape;120;g1ed3166c6b7_0_0"/>
          <p:cNvSpPr txBox="1"/>
          <p:nvPr/>
        </p:nvSpPr>
        <p:spPr>
          <a:xfrm>
            <a:off x="406500" y="4165775"/>
            <a:ext cx="50424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44444"/>
                </a:solidFill>
              </a:rPr>
              <a:t>114 million people displaced </a:t>
            </a:r>
            <a:r>
              <a:rPr lang="en-US">
                <a:solidFill>
                  <a:srgbClr val="444444"/>
                </a:solidFill>
              </a:rPr>
              <a:t>through</a:t>
            </a:r>
            <a:r>
              <a:rPr lang="en-US">
                <a:solidFill>
                  <a:srgbClr val="444444"/>
                </a:solidFill>
              </a:rPr>
              <a:t> war, persecution, and natural disasters (UNHCR [3]).</a:t>
            </a:r>
            <a:endParaRPr>
              <a:solidFill>
                <a:srgbClr val="44444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1ed3166c6b7_0_122"/>
          <p:cNvSpPr txBox="1"/>
          <p:nvPr>
            <p:ph type="title"/>
          </p:nvPr>
        </p:nvSpPr>
        <p:spPr>
          <a:xfrm>
            <a:off x="1540932" y="1024466"/>
            <a:ext cx="6126600" cy="2633100"/>
          </a:xfrm>
          <a:prstGeom prst="rect">
            <a:avLst/>
          </a:prstGeom>
        </p:spPr>
        <p:txBody>
          <a:bodyPr anchorCtr="0" anchor="ctr" bIns="182875" lIns="365750" spcFirstLastPara="1" rIns="365750" wrap="square" tIns="137150">
            <a:noAutofit/>
          </a:bodyPr>
          <a:lstStyle/>
          <a:p>
            <a:pPr indent="0" lvl="0" marL="0" rtl="0" algn="ctr">
              <a:spcBef>
                <a:spcPts val="0"/>
              </a:spcBef>
              <a:spcAft>
                <a:spcPts val="0"/>
              </a:spcAft>
              <a:buNone/>
            </a:pPr>
            <a:r>
              <a:rPr lang="en-US"/>
              <a:t>RESULTS &amp; ANALYSIS</a:t>
            </a:r>
            <a:endParaRPr/>
          </a:p>
        </p:txBody>
      </p:sp>
      <p:sp>
        <p:nvSpPr>
          <p:cNvPr id="275" name="Google Shape;275;g1ed3166c6b7_0_122"/>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1ed3166c6b7_0_115"/>
          <p:cNvSpPr txBox="1"/>
          <p:nvPr>
            <p:ph type="title"/>
          </p:nvPr>
        </p:nvSpPr>
        <p:spPr>
          <a:xfrm>
            <a:off x="525875" y="52025"/>
            <a:ext cx="4259400" cy="558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Broad Comparison</a:t>
            </a:r>
            <a:endParaRPr/>
          </a:p>
        </p:txBody>
      </p:sp>
      <p:sp>
        <p:nvSpPr>
          <p:cNvPr id="282" name="Google Shape;282;g1ed3166c6b7_0_115"/>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83" name="Google Shape;283;g1ed3166c6b7_0_115"/>
          <p:cNvPicPr preferRelativeResize="0"/>
          <p:nvPr/>
        </p:nvPicPr>
        <p:blipFill rotWithShape="1">
          <a:blip r:embed="rId3">
            <a:alphaModFix/>
          </a:blip>
          <a:srcRect b="0" l="26443" r="0" t="0"/>
          <a:stretch/>
        </p:blipFill>
        <p:spPr>
          <a:xfrm>
            <a:off x="525875" y="873125"/>
            <a:ext cx="4650701" cy="3871396"/>
          </a:xfrm>
          <a:prstGeom prst="rect">
            <a:avLst/>
          </a:prstGeom>
          <a:noFill/>
          <a:ln>
            <a:noFill/>
          </a:ln>
        </p:spPr>
      </p:pic>
      <p:sp>
        <p:nvSpPr>
          <p:cNvPr id="284" name="Google Shape;284;g1ed3166c6b7_0_115"/>
          <p:cNvSpPr txBox="1"/>
          <p:nvPr/>
        </p:nvSpPr>
        <p:spPr>
          <a:xfrm>
            <a:off x="450250" y="550475"/>
            <a:ext cx="4196100" cy="2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rPr>
              <a:t>Comparing 2016 information data with July 2013 Graphic </a:t>
            </a:r>
            <a:endParaRPr sz="1200">
              <a:solidFill>
                <a:schemeClr val="dk1"/>
              </a:solidFill>
            </a:endParaRPr>
          </a:p>
        </p:txBody>
      </p:sp>
      <p:pic>
        <p:nvPicPr>
          <p:cNvPr id="285" name="Google Shape;285;g1ed3166c6b7_0_115"/>
          <p:cNvPicPr preferRelativeResize="0"/>
          <p:nvPr/>
        </p:nvPicPr>
        <p:blipFill>
          <a:blip r:embed="rId4">
            <a:alphaModFix/>
          </a:blip>
          <a:stretch>
            <a:fillRect/>
          </a:stretch>
        </p:blipFill>
        <p:spPr>
          <a:xfrm>
            <a:off x="5252600" y="80999"/>
            <a:ext cx="3181900" cy="4502300"/>
          </a:xfrm>
          <a:prstGeom prst="rect">
            <a:avLst/>
          </a:prstGeom>
          <a:noFill/>
          <a:ln>
            <a:noFill/>
          </a:ln>
        </p:spPr>
      </p:pic>
      <p:sp>
        <p:nvSpPr>
          <p:cNvPr id="286" name="Google Shape;286;g1ed3166c6b7_0_115"/>
          <p:cNvSpPr txBox="1"/>
          <p:nvPr/>
        </p:nvSpPr>
        <p:spPr>
          <a:xfrm>
            <a:off x="5309575" y="4583300"/>
            <a:ext cx="3632400" cy="5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chemeClr val="dk1"/>
                </a:solidFill>
              </a:rPr>
              <a:t>WASH Survey Lebanon Registered refugee locations – 15 August 2013. collected from January to July 2013.</a:t>
            </a:r>
            <a:endParaRPr sz="1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1ed356e72b3_1_6"/>
          <p:cNvSpPr txBox="1"/>
          <p:nvPr>
            <p:ph type="title"/>
          </p:nvPr>
        </p:nvSpPr>
        <p:spPr>
          <a:xfrm>
            <a:off x="457200" y="75141"/>
            <a:ext cx="8397900" cy="821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Beirut</a:t>
            </a:r>
            <a:endParaRPr/>
          </a:p>
        </p:txBody>
      </p:sp>
      <p:sp>
        <p:nvSpPr>
          <p:cNvPr id="293" name="Google Shape;293;g1ed356e72b3_1_6"/>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94" name="Google Shape;294;g1ed356e72b3_1_6"/>
          <p:cNvPicPr preferRelativeResize="0"/>
          <p:nvPr/>
        </p:nvPicPr>
        <p:blipFill>
          <a:blip r:embed="rId3">
            <a:alphaModFix/>
          </a:blip>
          <a:stretch>
            <a:fillRect/>
          </a:stretch>
        </p:blipFill>
        <p:spPr>
          <a:xfrm>
            <a:off x="570925" y="1045687"/>
            <a:ext cx="3156451" cy="3052126"/>
          </a:xfrm>
          <a:prstGeom prst="rect">
            <a:avLst/>
          </a:prstGeom>
          <a:noFill/>
          <a:ln>
            <a:noFill/>
          </a:ln>
        </p:spPr>
      </p:pic>
      <p:pic>
        <p:nvPicPr>
          <p:cNvPr id="295" name="Google Shape;295;g1ed356e72b3_1_6"/>
          <p:cNvPicPr preferRelativeResize="0"/>
          <p:nvPr/>
        </p:nvPicPr>
        <p:blipFill>
          <a:blip r:embed="rId4">
            <a:alphaModFix/>
          </a:blip>
          <a:stretch>
            <a:fillRect/>
          </a:stretch>
        </p:blipFill>
        <p:spPr>
          <a:xfrm>
            <a:off x="4643225" y="1045673"/>
            <a:ext cx="3306451" cy="2974274"/>
          </a:xfrm>
          <a:prstGeom prst="rect">
            <a:avLst/>
          </a:prstGeom>
          <a:noFill/>
          <a:ln>
            <a:noFill/>
          </a:ln>
        </p:spPr>
      </p:pic>
      <p:sp>
        <p:nvSpPr>
          <p:cNvPr id="296" name="Google Shape;296;g1ed356e72b3_1_6"/>
          <p:cNvSpPr txBox="1"/>
          <p:nvPr/>
        </p:nvSpPr>
        <p:spPr>
          <a:xfrm>
            <a:off x="592650" y="4213550"/>
            <a:ext cx="7641300" cy="45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Model is useful in rural regions because of lack of data, but less so in urban regions. </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ed3166c6b7_0_195"/>
          <p:cNvSpPr txBox="1"/>
          <p:nvPr>
            <p:ph type="title"/>
          </p:nvPr>
        </p:nvSpPr>
        <p:spPr>
          <a:xfrm>
            <a:off x="98300" y="-46634"/>
            <a:ext cx="8397900" cy="821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Northern Regions</a:t>
            </a:r>
            <a:endParaRPr/>
          </a:p>
        </p:txBody>
      </p:sp>
      <p:sp>
        <p:nvSpPr>
          <p:cNvPr id="303" name="Google Shape;303;g1ed3166c6b7_0_195"/>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04" name="Google Shape;304;g1ed3166c6b7_0_195"/>
          <p:cNvPicPr preferRelativeResize="0"/>
          <p:nvPr/>
        </p:nvPicPr>
        <p:blipFill rotWithShape="1">
          <a:blip r:embed="rId3">
            <a:alphaModFix/>
          </a:blip>
          <a:srcRect b="-2539" l="0" r="0" t="2540"/>
          <a:stretch/>
        </p:blipFill>
        <p:spPr>
          <a:xfrm>
            <a:off x="4303100" y="1015216"/>
            <a:ext cx="3770240" cy="3807385"/>
          </a:xfrm>
          <a:prstGeom prst="rect">
            <a:avLst/>
          </a:prstGeom>
          <a:noFill/>
          <a:ln>
            <a:noFill/>
          </a:ln>
        </p:spPr>
      </p:pic>
      <p:pic>
        <p:nvPicPr>
          <p:cNvPr id="305" name="Google Shape;305;g1ed3166c6b7_0_195"/>
          <p:cNvPicPr preferRelativeResize="0"/>
          <p:nvPr/>
        </p:nvPicPr>
        <p:blipFill>
          <a:blip r:embed="rId4">
            <a:alphaModFix/>
          </a:blip>
          <a:stretch>
            <a:fillRect/>
          </a:stretch>
        </p:blipFill>
        <p:spPr>
          <a:xfrm>
            <a:off x="165100" y="1132916"/>
            <a:ext cx="4025899" cy="3053904"/>
          </a:xfrm>
          <a:prstGeom prst="rect">
            <a:avLst/>
          </a:prstGeom>
          <a:noFill/>
          <a:ln>
            <a:noFill/>
          </a:ln>
        </p:spPr>
      </p:pic>
      <p:pic>
        <p:nvPicPr>
          <p:cNvPr id="306" name="Google Shape;306;g1ed3166c6b7_0_195"/>
          <p:cNvPicPr preferRelativeResize="0"/>
          <p:nvPr/>
        </p:nvPicPr>
        <p:blipFill>
          <a:blip r:embed="rId5">
            <a:alphaModFix/>
          </a:blip>
          <a:stretch>
            <a:fillRect/>
          </a:stretch>
        </p:blipFill>
        <p:spPr>
          <a:xfrm>
            <a:off x="3715563" y="3713100"/>
            <a:ext cx="1712876" cy="1395101"/>
          </a:xfrm>
          <a:prstGeom prst="rect">
            <a:avLst/>
          </a:prstGeom>
          <a:noFill/>
          <a:ln>
            <a:noFill/>
          </a:ln>
          <a:effectLst>
            <a:outerShdw blurRad="57150" rotWithShape="0" algn="bl" dir="5400000" dist="19050">
              <a:srgbClr val="000000">
                <a:alpha val="50000"/>
              </a:srgbClr>
            </a:outerShdw>
          </a:effectLst>
        </p:spPr>
      </p:pic>
      <p:cxnSp>
        <p:nvCxnSpPr>
          <p:cNvPr id="307" name="Google Shape;307;g1ed3166c6b7_0_195"/>
          <p:cNvCxnSpPr/>
          <p:nvPr/>
        </p:nvCxnSpPr>
        <p:spPr>
          <a:xfrm flipH="1" rot="10800000">
            <a:off x="5407200" y="1850650"/>
            <a:ext cx="300900" cy="1851000"/>
          </a:xfrm>
          <a:prstGeom prst="straightConnector1">
            <a:avLst/>
          </a:prstGeom>
          <a:noFill/>
          <a:ln cap="flat" cmpd="sng" w="28575">
            <a:solidFill>
              <a:schemeClr val="dk2"/>
            </a:solidFill>
            <a:prstDash val="solid"/>
            <a:round/>
            <a:headEnd len="med" w="med" type="none"/>
            <a:tailEnd len="med" w="med" type="none"/>
          </a:ln>
        </p:spPr>
      </p:cxnSp>
      <p:cxnSp>
        <p:nvCxnSpPr>
          <p:cNvPr id="308" name="Google Shape;308;g1ed3166c6b7_0_195"/>
          <p:cNvCxnSpPr/>
          <p:nvPr/>
        </p:nvCxnSpPr>
        <p:spPr>
          <a:xfrm flipH="1" rot="10800000">
            <a:off x="3732425" y="2057700"/>
            <a:ext cx="1385400" cy="1655400"/>
          </a:xfrm>
          <a:prstGeom prst="straightConnector1">
            <a:avLst/>
          </a:prstGeom>
          <a:noFill/>
          <a:ln cap="flat" cmpd="sng" w="28575">
            <a:solidFill>
              <a:schemeClr val="dk2"/>
            </a:solidFill>
            <a:prstDash val="solid"/>
            <a:round/>
            <a:headEnd len="med" w="med" type="none"/>
            <a:tailEnd len="med" w="med" type="none"/>
          </a:ln>
        </p:spPr>
      </p:cxnSp>
      <p:sp>
        <p:nvSpPr>
          <p:cNvPr id="309" name="Google Shape;309;g1ed3166c6b7_0_195"/>
          <p:cNvSpPr txBox="1"/>
          <p:nvPr/>
        </p:nvSpPr>
        <p:spPr>
          <a:xfrm>
            <a:off x="158450" y="4186825"/>
            <a:ext cx="3520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rPr>
              <a:t>Conclusions of WASH survey not entirely useful, provides broad overstatements and excludes some data. </a:t>
            </a:r>
            <a:endParaRPr sz="11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ed356e72b3_1_30"/>
          <p:cNvSpPr txBox="1"/>
          <p:nvPr>
            <p:ph type="title"/>
          </p:nvPr>
        </p:nvSpPr>
        <p:spPr>
          <a:xfrm>
            <a:off x="98300" y="-46634"/>
            <a:ext cx="8397900" cy="821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Northern Regions</a:t>
            </a:r>
            <a:endParaRPr/>
          </a:p>
        </p:txBody>
      </p:sp>
      <p:sp>
        <p:nvSpPr>
          <p:cNvPr id="316" name="Google Shape;316;g1ed356e72b3_1_30"/>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17" name="Google Shape;317;g1ed356e72b3_1_30"/>
          <p:cNvPicPr preferRelativeResize="0"/>
          <p:nvPr/>
        </p:nvPicPr>
        <p:blipFill rotWithShape="1">
          <a:blip r:embed="rId3">
            <a:alphaModFix/>
          </a:blip>
          <a:srcRect b="-2539" l="0" r="0" t="2540"/>
          <a:stretch/>
        </p:blipFill>
        <p:spPr>
          <a:xfrm>
            <a:off x="4303100" y="1015216"/>
            <a:ext cx="3770240" cy="3807385"/>
          </a:xfrm>
          <a:prstGeom prst="rect">
            <a:avLst/>
          </a:prstGeom>
          <a:noFill/>
          <a:ln>
            <a:noFill/>
          </a:ln>
        </p:spPr>
      </p:pic>
      <p:pic>
        <p:nvPicPr>
          <p:cNvPr id="318" name="Google Shape;318;g1ed356e72b3_1_30"/>
          <p:cNvPicPr preferRelativeResize="0"/>
          <p:nvPr/>
        </p:nvPicPr>
        <p:blipFill>
          <a:blip r:embed="rId4">
            <a:alphaModFix/>
          </a:blip>
          <a:stretch>
            <a:fillRect/>
          </a:stretch>
        </p:blipFill>
        <p:spPr>
          <a:xfrm>
            <a:off x="165100" y="1132916"/>
            <a:ext cx="4025899" cy="3053904"/>
          </a:xfrm>
          <a:prstGeom prst="rect">
            <a:avLst/>
          </a:prstGeom>
          <a:noFill/>
          <a:ln>
            <a:noFill/>
          </a:ln>
        </p:spPr>
      </p:pic>
      <p:cxnSp>
        <p:nvCxnSpPr>
          <p:cNvPr id="319" name="Google Shape;319;g1ed356e72b3_1_30"/>
          <p:cNvCxnSpPr/>
          <p:nvPr/>
        </p:nvCxnSpPr>
        <p:spPr>
          <a:xfrm rot="10800000">
            <a:off x="5724750" y="2319775"/>
            <a:ext cx="980700" cy="1693200"/>
          </a:xfrm>
          <a:prstGeom prst="straightConnector1">
            <a:avLst/>
          </a:prstGeom>
          <a:noFill/>
          <a:ln cap="flat" cmpd="sng" w="28575">
            <a:solidFill>
              <a:schemeClr val="dk2"/>
            </a:solidFill>
            <a:prstDash val="solid"/>
            <a:round/>
            <a:headEnd len="med" w="med" type="none"/>
            <a:tailEnd len="med" w="med" type="none"/>
          </a:ln>
        </p:spPr>
      </p:cxnSp>
      <p:cxnSp>
        <p:nvCxnSpPr>
          <p:cNvPr id="320" name="Google Shape;320;g1ed356e72b3_1_30"/>
          <p:cNvCxnSpPr/>
          <p:nvPr/>
        </p:nvCxnSpPr>
        <p:spPr>
          <a:xfrm>
            <a:off x="5708100" y="104200"/>
            <a:ext cx="1470000" cy="2215500"/>
          </a:xfrm>
          <a:prstGeom prst="straightConnector1">
            <a:avLst/>
          </a:prstGeom>
          <a:noFill/>
          <a:ln cap="flat" cmpd="sng" w="28575">
            <a:solidFill>
              <a:schemeClr val="dk2"/>
            </a:solidFill>
            <a:prstDash val="solid"/>
            <a:round/>
            <a:headEnd len="med" w="med" type="none"/>
            <a:tailEnd len="med" w="med" type="none"/>
          </a:ln>
        </p:spPr>
      </p:cxnSp>
      <p:pic>
        <p:nvPicPr>
          <p:cNvPr id="321" name="Google Shape;321;g1ed356e72b3_1_30"/>
          <p:cNvPicPr preferRelativeResize="0"/>
          <p:nvPr/>
        </p:nvPicPr>
        <p:blipFill>
          <a:blip r:embed="rId5">
            <a:alphaModFix/>
          </a:blip>
          <a:stretch>
            <a:fillRect/>
          </a:stretch>
        </p:blipFill>
        <p:spPr>
          <a:xfrm>
            <a:off x="3826695" y="7275"/>
            <a:ext cx="1881407" cy="23124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1ed3166c6b7_0_202"/>
          <p:cNvSpPr txBox="1"/>
          <p:nvPr>
            <p:ph type="title"/>
          </p:nvPr>
        </p:nvSpPr>
        <p:spPr>
          <a:xfrm>
            <a:off x="457200" y="210216"/>
            <a:ext cx="8397900" cy="821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Zahle–combining education metrics</a:t>
            </a:r>
            <a:endParaRPr/>
          </a:p>
        </p:txBody>
      </p:sp>
      <p:sp>
        <p:nvSpPr>
          <p:cNvPr id="328" name="Google Shape;328;g1ed3166c6b7_0_202"/>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29" name="Google Shape;329;g1ed3166c6b7_0_202"/>
          <p:cNvPicPr preferRelativeResize="0"/>
          <p:nvPr/>
        </p:nvPicPr>
        <p:blipFill>
          <a:blip r:embed="rId3">
            <a:alphaModFix/>
          </a:blip>
          <a:stretch>
            <a:fillRect/>
          </a:stretch>
        </p:blipFill>
        <p:spPr>
          <a:xfrm>
            <a:off x="3547250" y="1031326"/>
            <a:ext cx="5307848" cy="2534700"/>
          </a:xfrm>
          <a:prstGeom prst="rect">
            <a:avLst/>
          </a:prstGeom>
          <a:noFill/>
          <a:ln>
            <a:noFill/>
          </a:ln>
        </p:spPr>
      </p:pic>
      <p:pic>
        <p:nvPicPr>
          <p:cNvPr id="330" name="Google Shape;330;g1ed3166c6b7_0_202"/>
          <p:cNvPicPr preferRelativeResize="0"/>
          <p:nvPr/>
        </p:nvPicPr>
        <p:blipFill>
          <a:blip r:embed="rId4">
            <a:alphaModFix/>
          </a:blip>
          <a:stretch>
            <a:fillRect/>
          </a:stretch>
        </p:blipFill>
        <p:spPr>
          <a:xfrm>
            <a:off x="7510000" y="3566020"/>
            <a:ext cx="1311853" cy="1388025"/>
          </a:xfrm>
          <a:prstGeom prst="rect">
            <a:avLst/>
          </a:prstGeom>
          <a:noFill/>
          <a:ln>
            <a:noFill/>
          </a:ln>
        </p:spPr>
      </p:pic>
      <p:pic>
        <p:nvPicPr>
          <p:cNvPr id="331" name="Google Shape;331;g1ed3166c6b7_0_202"/>
          <p:cNvPicPr preferRelativeResize="0"/>
          <p:nvPr/>
        </p:nvPicPr>
        <p:blipFill>
          <a:blip r:embed="rId5">
            <a:alphaModFix/>
          </a:blip>
          <a:stretch>
            <a:fillRect/>
          </a:stretch>
        </p:blipFill>
        <p:spPr>
          <a:xfrm>
            <a:off x="304800" y="1227216"/>
            <a:ext cx="3242450" cy="2338816"/>
          </a:xfrm>
          <a:prstGeom prst="rect">
            <a:avLst/>
          </a:prstGeom>
          <a:noFill/>
          <a:ln>
            <a:noFill/>
          </a:ln>
        </p:spPr>
      </p:pic>
      <p:sp>
        <p:nvSpPr>
          <p:cNvPr id="332" name="Google Shape;332;g1ed3166c6b7_0_202"/>
          <p:cNvSpPr txBox="1"/>
          <p:nvPr/>
        </p:nvSpPr>
        <p:spPr>
          <a:xfrm>
            <a:off x="288700" y="3622725"/>
            <a:ext cx="3242400" cy="8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E6868"/>
                </a:solidFill>
              </a:rPr>
              <a:t>Fig X. </a:t>
            </a:r>
            <a:endParaRPr>
              <a:solidFill>
                <a:srgbClr val="6E6868"/>
              </a:solidFill>
            </a:endParaRPr>
          </a:p>
        </p:txBody>
      </p:sp>
      <p:sp>
        <p:nvSpPr>
          <p:cNvPr id="333" name="Google Shape;333;g1ed3166c6b7_0_202"/>
          <p:cNvSpPr txBox="1"/>
          <p:nvPr/>
        </p:nvSpPr>
        <p:spPr>
          <a:xfrm>
            <a:off x="357775" y="4039975"/>
            <a:ext cx="70515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For informal settlements, choosing the best place to settle might mean less compromise overall on quality of life. </a:t>
            </a:r>
            <a:endParaRPr sz="1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ed3166c6b7_0_184"/>
          <p:cNvSpPr txBox="1"/>
          <p:nvPr>
            <p:ph type="title"/>
          </p:nvPr>
        </p:nvSpPr>
        <p:spPr>
          <a:xfrm>
            <a:off x="415400" y="225923"/>
            <a:ext cx="8397900" cy="606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Best Regions–Dalhamiye to Elmarj</a:t>
            </a:r>
            <a:endParaRPr/>
          </a:p>
          <a:p>
            <a:pPr indent="0" lvl="0" marL="0" rtl="0" algn="l">
              <a:spcBef>
                <a:spcPts val="0"/>
              </a:spcBef>
              <a:spcAft>
                <a:spcPts val="0"/>
              </a:spcAft>
              <a:buNone/>
            </a:pPr>
            <a:r>
              <a:rPr b="0" lang="en-US" sz="1900"/>
              <a:t>(region names highlighted under in blue)</a:t>
            </a:r>
            <a:endParaRPr b="0" sz="1900"/>
          </a:p>
        </p:txBody>
      </p:sp>
      <p:sp>
        <p:nvSpPr>
          <p:cNvPr id="340" name="Google Shape;340;g1ed3166c6b7_0_184"/>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41" name="Google Shape;341;g1ed3166c6b7_0_184"/>
          <p:cNvPicPr preferRelativeResize="0"/>
          <p:nvPr/>
        </p:nvPicPr>
        <p:blipFill>
          <a:blip r:embed="rId3">
            <a:alphaModFix/>
          </a:blip>
          <a:stretch>
            <a:fillRect/>
          </a:stretch>
        </p:blipFill>
        <p:spPr>
          <a:xfrm>
            <a:off x="3570974" y="1079226"/>
            <a:ext cx="5512627" cy="2651325"/>
          </a:xfrm>
          <a:prstGeom prst="rect">
            <a:avLst/>
          </a:prstGeom>
          <a:noFill/>
          <a:ln>
            <a:noFill/>
          </a:ln>
        </p:spPr>
      </p:pic>
      <p:pic>
        <p:nvPicPr>
          <p:cNvPr id="342" name="Google Shape;342;g1ed3166c6b7_0_184"/>
          <p:cNvPicPr preferRelativeResize="0"/>
          <p:nvPr/>
        </p:nvPicPr>
        <p:blipFill>
          <a:blip r:embed="rId4">
            <a:alphaModFix/>
          </a:blip>
          <a:stretch>
            <a:fillRect/>
          </a:stretch>
        </p:blipFill>
        <p:spPr>
          <a:xfrm>
            <a:off x="304800" y="988773"/>
            <a:ext cx="3266175" cy="1895113"/>
          </a:xfrm>
          <a:prstGeom prst="rect">
            <a:avLst/>
          </a:prstGeom>
          <a:noFill/>
          <a:ln>
            <a:noFill/>
          </a:ln>
        </p:spPr>
      </p:pic>
      <p:pic>
        <p:nvPicPr>
          <p:cNvPr id="343" name="Google Shape;343;g1ed3166c6b7_0_184"/>
          <p:cNvPicPr preferRelativeResize="0"/>
          <p:nvPr/>
        </p:nvPicPr>
        <p:blipFill>
          <a:blip r:embed="rId5">
            <a:alphaModFix/>
          </a:blip>
          <a:stretch>
            <a:fillRect/>
          </a:stretch>
        </p:blipFill>
        <p:spPr>
          <a:xfrm>
            <a:off x="729150" y="2919151"/>
            <a:ext cx="2679551" cy="1745400"/>
          </a:xfrm>
          <a:prstGeom prst="rect">
            <a:avLst/>
          </a:prstGeom>
          <a:noFill/>
          <a:ln>
            <a:noFill/>
          </a:ln>
        </p:spPr>
      </p:pic>
      <p:sp>
        <p:nvSpPr>
          <p:cNvPr id="344" name="Google Shape;344;g1ed3166c6b7_0_184"/>
          <p:cNvSpPr/>
          <p:nvPr/>
        </p:nvSpPr>
        <p:spPr>
          <a:xfrm>
            <a:off x="2112325" y="1169575"/>
            <a:ext cx="338700" cy="918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g1ed3166c6b7_0_184"/>
          <p:cNvSpPr/>
          <p:nvPr/>
        </p:nvSpPr>
        <p:spPr>
          <a:xfrm>
            <a:off x="1107625" y="2112200"/>
            <a:ext cx="338700" cy="453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6" name="Google Shape;346;g1ed3166c6b7_0_184"/>
          <p:cNvSpPr/>
          <p:nvPr/>
        </p:nvSpPr>
        <p:spPr>
          <a:xfrm>
            <a:off x="1337650" y="4345975"/>
            <a:ext cx="407700" cy="918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7" name="Google Shape;347;g1ed3166c6b7_0_184"/>
          <p:cNvSpPr/>
          <p:nvPr/>
        </p:nvSpPr>
        <p:spPr>
          <a:xfrm>
            <a:off x="2294375" y="3574100"/>
            <a:ext cx="453000" cy="918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8" name="Google Shape;348;g1ed3166c6b7_0_184"/>
          <p:cNvSpPr/>
          <p:nvPr/>
        </p:nvSpPr>
        <p:spPr>
          <a:xfrm>
            <a:off x="6575675" y="2883875"/>
            <a:ext cx="338700" cy="918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9" name="Google Shape;349;g1ed3166c6b7_0_184"/>
          <p:cNvSpPr/>
          <p:nvPr/>
        </p:nvSpPr>
        <p:spPr>
          <a:xfrm>
            <a:off x="7447725" y="2358988"/>
            <a:ext cx="338700" cy="918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0" name="Google Shape;350;g1ed3166c6b7_0_184"/>
          <p:cNvCxnSpPr>
            <a:stCxn id="348" idx="3"/>
            <a:endCxn id="349" idx="2"/>
          </p:cNvCxnSpPr>
          <p:nvPr/>
        </p:nvCxnSpPr>
        <p:spPr>
          <a:xfrm flipH="1" rot="10800000">
            <a:off x="6914375" y="2450675"/>
            <a:ext cx="702600" cy="479100"/>
          </a:xfrm>
          <a:prstGeom prst="curvedConnector2">
            <a:avLst/>
          </a:prstGeom>
          <a:noFill/>
          <a:ln cap="flat" cmpd="sng" w="28575">
            <a:solidFill>
              <a:srgbClr val="00FFFF"/>
            </a:solidFill>
            <a:prstDash val="solid"/>
            <a:round/>
            <a:headEnd len="med" w="med" type="none"/>
            <a:tailEnd len="med" w="med" type="none"/>
          </a:ln>
        </p:spPr>
      </p:cxnSp>
      <p:cxnSp>
        <p:nvCxnSpPr>
          <p:cNvPr id="351" name="Google Shape;351;g1ed3166c6b7_0_184"/>
          <p:cNvCxnSpPr>
            <a:endCxn id="347" idx="3"/>
          </p:cNvCxnSpPr>
          <p:nvPr/>
        </p:nvCxnSpPr>
        <p:spPr>
          <a:xfrm flipH="1" rot="10800000">
            <a:off x="1748375" y="3620000"/>
            <a:ext cx="999000" cy="781500"/>
          </a:xfrm>
          <a:prstGeom prst="curvedConnector3">
            <a:avLst>
              <a:gd fmla="val 89399" name="adj1"/>
            </a:avLst>
          </a:prstGeom>
          <a:noFill/>
          <a:ln cap="flat" cmpd="sng" w="28575">
            <a:solidFill>
              <a:srgbClr val="00FFFF"/>
            </a:solidFill>
            <a:prstDash val="solid"/>
            <a:round/>
            <a:headEnd len="med" w="med" type="none"/>
            <a:tailEnd len="med" w="med" type="none"/>
          </a:ln>
        </p:spPr>
      </p:cxnSp>
      <p:cxnSp>
        <p:nvCxnSpPr>
          <p:cNvPr id="352" name="Google Shape;352;g1ed3166c6b7_0_184"/>
          <p:cNvCxnSpPr>
            <a:stCxn id="345" idx="3"/>
          </p:cNvCxnSpPr>
          <p:nvPr/>
        </p:nvCxnSpPr>
        <p:spPr>
          <a:xfrm flipH="1" rot="10800000">
            <a:off x="1446325" y="1296050"/>
            <a:ext cx="938400" cy="838800"/>
          </a:xfrm>
          <a:prstGeom prst="curvedConnector3">
            <a:avLst>
              <a:gd fmla="val 101796" name="adj1"/>
            </a:avLst>
          </a:prstGeom>
          <a:noFill/>
          <a:ln cap="flat" cmpd="sng" w="28575">
            <a:solidFill>
              <a:srgbClr val="00FFFF"/>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ed356e72b3_1_16"/>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59" name="Google Shape;359;g1ed356e72b3_1_16"/>
          <p:cNvSpPr txBox="1"/>
          <p:nvPr>
            <p:ph idx="1" type="body"/>
          </p:nvPr>
        </p:nvSpPr>
        <p:spPr>
          <a:xfrm>
            <a:off x="266700" y="1080158"/>
            <a:ext cx="8397900" cy="3522300"/>
          </a:xfrm>
          <a:prstGeom prst="rect">
            <a:avLst/>
          </a:prstGeom>
        </p:spPr>
        <p:txBody>
          <a:bodyPr anchorCtr="0" anchor="t" bIns="45700" lIns="91425" spcFirstLastPara="1" rIns="91425" wrap="square" tIns="45700">
            <a:normAutofit lnSpcReduction="10000"/>
          </a:bodyPr>
          <a:lstStyle/>
          <a:p>
            <a:pPr indent="0" lvl="0" marL="0" rtl="0" algn="l">
              <a:spcBef>
                <a:spcPts val="440"/>
              </a:spcBef>
              <a:spcAft>
                <a:spcPts val="0"/>
              </a:spcAft>
              <a:buNone/>
            </a:pPr>
            <a:r>
              <a:rPr lang="en-US" sz="2100"/>
              <a:t>Demand for displaced model can predict how many are displaced, with well-rated locations available for people who need new places to go. Allows countries and international organizations to predict and plan </a:t>
            </a:r>
            <a:r>
              <a:rPr lang="en-US" sz="2100"/>
              <a:t>for</a:t>
            </a:r>
            <a:r>
              <a:rPr lang="en-US" sz="2100"/>
              <a:t> how to deal with people displaced from large disasters. </a:t>
            </a:r>
            <a:endParaRPr sz="2100"/>
          </a:p>
          <a:p>
            <a:pPr indent="-361950" lvl="0" marL="457200" rtl="0" algn="l">
              <a:spcBef>
                <a:spcPts val="440"/>
              </a:spcBef>
              <a:spcAft>
                <a:spcPts val="0"/>
              </a:spcAft>
              <a:buSzPts val="2100"/>
              <a:buChar char="-"/>
            </a:pPr>
            <a:r>
              <a:rPr lang="en-US" sz="2100"/>
              <a:t>Practical–no UNHCR data for informal settlements</a:t>
            </a:r>
            <a:endParaRPr sz="2100"/>
          </a:p>
          <a:p>
            <a:pPr indent="-361950" lvl="0" marL="457200" rtl="0" algn="l">
              <a:spcBef>
                <a:spcPts val="0"/>
              </a:spcBef>
              <a:spcAft>
                <a:spcPts val="0"/>
              </a:spcAft>
              <a:buSzPts val="2100"/>
              <a:buChar char="-"/>
            </a:pPr>
            <a:r>
              <a:rPr lang="en-US" sz="2100"/>
              <a:t>Scalable &amp; Generalizable–works for domestic and international displacement</a:t>
            </a:r>
            <a:endParaRPr sz="2100"/>
          </a:p>
          <a:p>
            <a:pPr indent="-361950" lvl="0" marL="457200" rtl="0" algn="l">
              <a:spcBef>
                <a:spcPts val="0"/>
              </a:spcBef>
              <a:spcAft>
                <a:spcPts val="0"/>
              </a:spcAft>
              <a:buSzPts val="2100"/>
              <a:buChar char="-"/>
            </a:pPr>
            <a:r>
              <a:rPr lang="en-US" sz="2100"/>
              <a:t>Divisible–can stand alone and can be combined with other models easily</a:t>
            </a:r>
            <a:endParaRPr sz="2100"/>
          </a:p>
          <a:p>
            <a:pPr indent="-361950" lvl="0" marL="457200" rtl="0" algn="l">
              <a:spcBef>
                <a:spcPts val="0"/>
              </a:spcBef>
              <a:spcAft>
                <a:spcPts val="0"/>
              </a:spcAft>
              <a:buSzPts val="2100"/>
              <a:buChar char="-"/>
            </a:pPr>
            <a:r>
              <a:rPr lang="en-US" sz="2100"/>
              <a:t>Identifiable–what features contribute to a high rating, what needs to be improved on</a:t>
            </a:r>
            <a:endParaRPr sz="2100"/>
          </a:p>
        </p:txBody>
      </p:sp>
      <p:sp>
        <p:nvSpPr>
          <p:cNvPr id="360" name="Google Shape;360;g1ed356e72b3_1_16"/>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Advantages of RRAM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ed356e72b3_1_57"/>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67" name="Google Shape;367;g1ed356e72b3_1_57"/>
          <p:cNvSpPr txBox="1"/>
          <p:nvPr>
            <p:ph idx="1" type="body"/>
          </p:nvPr>
        </p:nvSpPr>
        <p:spPr>
          <a:xfrm>
            <a:off x="457200" y="1075270"/>
            <a:ext cx="8397900" cy="3522300"/>
          </a:xfrm>
          <a:prstGeom prst="rect">
            <a:avLst/>
          </a:prstGeom>
        </p:spPr>
        <p:txBody>
          <a:bodyPr anchorCtr="0" anchor="t" bIns="45700" lIns="91425" spcFirstLastPara="1" rIns="91425" wrap="square" tIns="45700">
            <a:normAutofit/>
          </a:bodyPr>
          <a:lstStyle/>
          <a:p>
            <a:pPr indent="-361950" lvl="0" marL="457200" rtl="0" algn="l">
              <a:spcBef>
                <a:spcPts val="440"/>
              </a:spcBef>
              <a:spcAft>
                <a:spcPts val="0"/>
              </a:spcAft>
              <a:buSzPts val="2100"/>
              <a:buChar char="-"/>
            </a:pPr>
            <a:r>
              <a:rPr lang="en-US" sz="2100"/>
              <a:t>Natural disasters are hard to predict where, so demand for displaced is less predictable, need more data, more features</a:t>
            </a:r>
            <a:endParaRPr sz="2100"/>
          </a:p>
          <a:p>
            <a:pPr indent="-368300" lvl="0" marL="457200" rtl="0" algn="l">
              <a:spcBef>
                <a:spcPts val="0"/>
              </a:spcBef>
              <a:spcAft>
                <a:spcPts val="0"/>
              </a:spcAft>
              <a:buSzPts val="2200"/>
              <a:buChar char="-"/>
            </a:pPr>
            <a:r>
              <a:rPr lang="en-US"/>
              <a:t>Combine with vulnerabilities data to provide a more accurate recommendation</a:t>
            </a:r>
            <a:endParaRPr/>
          </a:p>
          <a:p>
            <a:pPr indent="-368300" lvl="0" marL="457200" rtl="0" algn="l">
              <a:spcBef>
                <a:spcPts val="0"/>
              </a:spcBef>
              <a:spcAft>
                <a:spcPts val="0"/>
              </a:spcAft>
              <a:buSzPts val="2200"/>
              <a:buChar char="-"/>
            </a:pPr>
            <a:r>
              <a:rPr lang="en-US"/>
              <a:t>Chad, Bangladesh, Uganda, DRC(African and Asian countries) data available using similar metrics–easily disseminable to other sources</a:t>
            </a:r>
            <a:endParaRPr/>
          </a:p>
          <a:p>
            <a:pPr indent="0" lvl="0" marL="0" rtl="0" algn="l">
              <a:spcBef>
                <a:spcPts val="440"/>
              </a:spcBef>
              <a:spcAft>
                <a:spcPts val="0"/>
              </a:spcAft>
              <a:buNone/>
            </a:pPr>
            <a:r>
              <a:t/>
            </a:r>
            <a:endParaRPr/>
          </a:p>
        </p:txBody>
      </p:sp>
      <p:sp>
        <p:nvSpPr>
          <p:cNvPr id="368" name="Google Shape;368;g1ed356e72b3_1_57"/>
          <p:cNvSpPr txBox="1"/>
          <p:nvPr>
            <p:ph type="title"/>
          </p:nvPr>
        </p:nvSpPr>
        <p:spPr>
          <a:xfrm>
            <a:off x="287875" y="310512"/>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Disadvantages and Extensions of RRAM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
          <p:cNvSpPr txBox="1"/>
          <p:nvPr>
            <p:ph type="ctrTitle"/>
          </p:nvPr>
        </p:nvSpPr>
        <p:spPr>
          <a:xfrm>
            <a:off x="1079579" y="847768"/>
            <a:ext cx="6999372" cy="2807576"/>
          </a:xfrm>
          <a:prstGeom prst="rect">
            <a:avLst/>
          </a:prstGeom>
          <a:noFill/>
          <a:ln>
            <a:noFill/>
          </a:ln>
        </p:spPr>
        <p:txBody>
          <a:bodyPr anchorCtr="0" anchor="ctr" bIns="91425" lIns="0" spcFirstLastPara="1" rIns="0" wrap="square" tIns="0">
            <a:noAutofit/>
          </a:bodyPr>
          <a:lstStyle/>
          <a:p>
            <a:pPr indent="0" lvl="0" marL="0" rtl="0" algn="ctr">
              <a:lnSpc>
                <a:spcPct val="85000"/>
              </a:lnSpc>
              <a:spcBef>
                <a:spcPts val="0"/>
              </a:spcBef>
              <a:spcAft>
                <a:spcPts val="0"/>
              </a:spcAft>
              <a:buClr>
                <a:srgbClr val="401F68"/>
              </a:buClr>
              <a:buSzPts val="6000"/>
              <a:buFont typeface="Arial"/>
              <a:buNone/>
            </a:pPr>
            <a:r>
              <a:rPr lang="en-US" sz="6000">
                <a:solidFill>
                  <a:srgbClr val="401F68"/>
                </a:solidFill>
              </a:rPr>
              <a:t>Thank you!</a:t>
            </a:r>
            <a:endParaRPr sz="2400"/>
          </a:p>
        </p:txBody>
      </p:sp>
    </p:spTree>
  </p:cSld>
  <p:clrMapOvr>
    <a:masterClrMapping/>
  </p:clrMapOvr>
  <mc:AlternateContent>
    <mc:Choice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ed3166c6b7_0_61"/>
          <p:cNvSpPr txBox="1"/>
          <p:nvPr>
            <p:ph type="title"/>
          </p:nvPr>
        </p:nvSpPr>
        <p:spPr>
          <a:xfrm>
            <a:off x="1540932" y="1024466"/>
            <a:ext cx="6126600" cy="2633100"/>
          </a:xfrm>
          <a:prstGeom prst="rect">
            <a:avLst/>
          </a:prstGeom>
        </p:spPr>
        <p:txBody>
          <a:bodyPr anchorCtr="0" anchor="ctr" bIns="182875" lIns="365750" spcFirstLastPara="1" rIns="365750" wrap="square" tIns="137150">
            <a:noAutofit/>
          </a:bodyPr>
          <a:lstStyle/>
          <a:p>
            <a:pPr indent="0" lvl="0" marL="0" rtl="0" algn="ctr">
              <a:spcBef>
                <a:spcPts val="0"/>
              </a:spcBef>
              <a:spcAft>
                <a:spcPts val="0"/>
              </a:spcAft>
              <a:buNone/>
            </a:pPr>
            <a:r>
              <a:rPr lang="en-US"/>
              <a:t>GOAL</a:t>
            </a:r>
            <a:endParaRPr/>
          </a:p>
        </p:txBody>
      </p:sp>
      <p:sp>
        <p:nvSpPr>
          <p:cNvPr id="127" name="Google Shape;127;g1ed3166c6b7_0_61"/>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1ed3166c6b7_0_8"/>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34" name="Google Shape;134;g1ed3166c6b7_0_8"/>
          <p:cNvSpPr txBox="1"/>
          <p:nvPr>
            <p:ph idx="1" type="body"/>
          </p:nvPr>
        </p:nvSpPr>
        <p:spPr>
          <a:xfrm>
            <a:off x="457200" y="1075275"/>
            <a:ext cx="8115600" cy="3522300"/>
          </a:xfrm>
          <a:prstGeom prst="rect">
            <a:avLst/>
          </a:prstGeom>
        </p:spPr>
        <p:txBody>
          <a:bodyPr anchorCtr="0" anchor="t" bIns="45700" lIns="91425" spcFirstLastPara="1" rIns="91425" wrap="square" tIns="45700">
            <a:normAutofit/>
          </a:bodyPr>
          <a:lstStyle/>
          <a:p>
            <a:pPr indent="0" lvl="0" marL="0" rtl="0" algn="l">
              <a:spcBef>
                <a:spcPts val="440"/>
              </a:spcBef>
              <a:spcAft>
                <a:spcPts val="0"/>
              </a:spcAft>
              <a:buNone/>
            </a:pPr>
            <a:r>
              <a:rPr lang="en-US"/>
              <a:t>Provide a framework to predict the demand of people who are displaced from disasters and assist them in determining a “good” location to resettle</a:t>
            </a:r>
            <a:endParaRPr/>
          </a:p>
          <a:p>
            <a:pPr indent="-368300" lvl="0" marL="457200" rtl="0" algn="l">
              <a:spcBef>
                <a:spcPts val="440"/>
              </a:spcBef>
              <a:spcAft>
                <a:spcPts val="0"/>
              </a:spcAft>
              <a:buSzPts val="2200"/>
              <a:buAutoNum type="arabicPeriod"/>
            </a:pPr>
            <a:r>
              <a:rPr lang="en-US"/>
              <a:t>Predict the scale of how many people will be displaced when a natural disaster happens in a given country  </a:t>
            </a:r>
            <a:endParaRPr/>
          </a:p>
          <a:p>
            <a:pPr indent="-368300" lvl="0" marL="457200" rtl="0" algn="l">
              <a:spcBef>
                <a:spcPts val="0"/>
              </a:spcBef>
              <a:spcAft>
                <a:spcPts val="0"/>
              </a:spcAft>
              <a:buSzPts val="2200"/>
              <a:buAutoNum type="arabicPeriod"/>
            </a:pPr>
            <a:r>
              <a:rPr lang="en-US"/>
              <a:t>Rate and recommend groups of locations in a country based off of universal indicators set by UNHCR, WHO, and UNICEF</a:t>
            </a:r>
            <a:endParaRPr/>
          </a:p>
        </p:txBody>
      </p:sp>
      <p:sp>
        <p:nvSpPr>
          <p:cNvPr id="135" name="Google Shape;135;g1ed3166c6b7_0_8"/>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Goal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ed3166c6b7_1_7"/>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42" name="Google Shape;142;g1ed3166c6b7_1_7"/>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Climate Disasters</a:t>
            </a:r>
            <a:endParaRPr/>
          </a:p>
        </p:txBody>
      </p:sp>
      <p:pic>
        <p:nvPicPr>
          <p:cNvPr descr="Worst climate disasters of 2022 | The Independent" id="143" name="Google Shape;143;g1ed3166c6b7_1_7"/>
          <p:cNvPicPr preferRelativeResize="0"/>
          <p:nvPr/>
        </p:nvPicPr>
        <p:blipFill>
          <a:blip r:embed="rId3">
            <a:alphaModFix/>
          </a:blip>
          <a:stretch>
            <a:fillRect/>
          </a:stretch>
        </p:blipFill>
        <p:spPr>
          <a:xfrm>
            <a:off x="2152400" y="1126450"/>
            <a:ext cx="4839176" cy="3633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1ed3166c6b7_1_43"/>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50" name="Google Shape;150;g1ed3166c6b7_1_43"/>
          <p:cNvSpPr txBox="1"/>
          <p:nvPr>
            <p:ph idx="1" type="body"/>
          </p:nvPr>
        </p:nvSpPr>
        <p:spPr>
          <a:xfrm>
            <a:off x="457200" y="1075270"/>
            <a:ext cx="8397900" cy="3522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500">
                <a:solidFill>
                  <a:srgbClr val="000000"/>
                </a:solidFill>
              </a:rPr>
              <a:t>'Investment in energy with private participation (current US$)',</a:t>
            </a:r>
            <a:endParaRPr sz="1500">
              <a:solidFill>
                <a:srgbClr val="000000"/>
              </a:solidFill>
            </a:endParaRPr>
          </a:p>
          <a:p>
            <a:pPr indent="0" lvl="0" marL="0" rtl="0" algn="l">
              <a:lnSpc>
                <a:spcPct val="115000"/>
              </a:lnSpc>
              <a:spcBef>
                <a:spcPts val="0"/>
              </a:spcBef>
              <a:spcAft>
                <a:spcPts val="0"/>
              </a:spcAft>
              <a:buNone/>
            </a:pPr>
            <a:r>
              <a:rPr lang="en-US" sz="1500">
                <a:solidFill>
                  <a:srgbClr val="000000"/>
                </a:solidFill>
              </a:rPr>
              <a:t>       'Labor force participation rate, total (% of total population ages 15+) (modeled ILO estimate)',</a:t>
            </a:r>
            <a:endParaRPr sz="1500">
              <a:solidFill>
                <a:srgbClr val="000000"/>
              </a:solidFill>
            </a:endParaRPr>
          </a:p>
          <a:p>
            <a:pPr indent="0" lvl="0" marL="0" rtl="0" algn="l">
              <a:lnSpc>
                <a:spcPct val="115000"/>
              </a:lnSpc>
              <a:spcBef>
                <a:spcPts val="0"/>
              </a:spcBef>
              <a:spcAft>
                <a:spcPts val="0"/>
              </a:spcAft>
              <a:buNone/>
            </a:pPr>
            <a:r>
              <a:rPr lang="en-US" sz="1500">
                <a:solidFill>
                  <a:srgbClr val="000000"/>
                </a:solidFill>
              </a:rPr>
              <a:t>       'GDP per person employed (constant 2017 PPP $)',</a:t>
            </a:r>
            <a:endParaRPr sz="1500">
              <a:solidFill>
                <a:srgbClr val="000000"/>
              </a:solidFill>
            </a:endParaRPr>
          </a:p>
          <a:p>
            <a:pPr indent="0" lvl="0" marL="0" rtl="0" algn="l">
              <a:lnSpc>
                <a:spcPct val="115000"/>
              </a:lnSpc>
              <a:spcBef>
                <a:spcPts val="0"/>
              </a:spcBef>
              <a:spcAft>
                <a:spcPts val="0"/>
              </a:spcAft>
              <a:buNone/>
            </a:pPr>
            <a:r>
              <a:rPr lang="en-US" sz="1500">
                <a:solidFill>
                  <a:srgbClr val="000000"/>
                </a:solidFill>
              </a:rPr>
              <a:t>       'Agriculture, forestry, and fishing, value added (% of GDP)',</a:t>
            </a:r>
            <a:endParaRPr sz="1500">
              <a:solidFill>
                <a:srgbClr val="000000"/>
              </a:solidFill>
            </a:endParaRPr>
          </a:p>
          <a:p>
            <a:pPr indent="0" lvl="0" marL="0" rtl="0" algn="l">
              <a:lnSpc>
                <a:spcPct val="115000"/>
              </a:lnSpc>
              <a:spcBef>
                <a:spcPts val="0"/>
              </a:spcBef>
              <a:spcAft>
                <a:spcPts val="0"/>
              </a:spcAft>
              <a:buNone/>
            </a:pPr>
            <a:r>
              <a:rPr lang="en-US" sz="1500">
                <a:solidFill>
                  <a:srgbClr val="000000"/>
                </a:solidFill>
              </a:rPr>
              <a:t>  'Net official development assistance received (current US$)',</a:t>
            </a:r>
            <a:endParaRPr sz="1500">
              <a:solidFill>
                <a:srgbClr val="000000"/>
              </a:solidFill>
            </a:endParaRPr>
          </a:p>
          <a:p>
            <a:pPr indent="0" lvl="0" marL="0" rtl="0" algn="l">
              <a:lnSpc>
                <a:spcPct val="115000"/>
              </a:lnSpc>
              <a:spcBef>
                <a:spcPts val="0"/>
              </a:spcBef>
              <a:spcAft>
                <a:spcPts val="0"/>
              </a:spcAft>
              <a:buNone/>
            </a:pPr>
            <a:r>
              <a:rPr lang="en-US" sz="1500">
                <a:solidFill>
                  <a:srgbClr val="000000"/>
                </a:solidFill>
              </a:rPr>
              <a:t>       'Refugee population by country or territory of asylum',</a:t>
            </a:r>
            <a:endParaRPr sz="1500">
              <a:solidFill>
                <a:srgbClr val="000000"/>
              </a:solidFill>
            </a:endParaRPr>
          </a:p>
          <a:p>
            <a:pPr indent="0" lvl="0" marL="0" rtl="0" algn="l">
              <a:lnSpc>
                <a:spcPct val="115000"/>
              </a:lnSpc>
              <a:spcBef>
                <a:spcPts val="0"/>
              </a:spcBef>
              <a:spcAft>
                <a:spcPts val="0"/>
              </a:spcAft>
              <a:buNone/>
            </a:pPr>
            <a:r>
              <a:rPr lang="en-US" sz="1500">
                <a:solidFill>
                  <a:srgbClr val="000000"/>
                </a:solidFill>
              </a:rPr>
              <a:t>       'Land under cereal production (hectares)', 'Population, total',</a:t>
            </a:r>
            <a:endParaRPr sz="1500">
              <a:solidFill>
                <a:srgbClr val="000000"/>
              </a:solidFill>
            </a:endParaRPr>
          </a:p>
          <a:p>
            <a:pPr indent="0" lvl="0" marL="0" rtl="0" algn="l">
              <a:lnSpc>
                <a:spcPct val="115000"/>
              </a:lnSpc>
              <a:spcBef>
                <a:spcPts val="0"/>
              </a:spcBef>
              <a:spcAft>
                <a:spcPts val="0"/>
              </a:spcAft>
              <a:buNone/>
            </a:pPr>
            <a:r>
              <a:rPr lang="en-US" sz="1500">
                <a:solidFill>
                  <a:srgbClr val="000000"/>
                </a:solidFill>
              </a:rPr>
              <a:t>       'Access to electricity, urban (% of urban population)',</a:t>
            </a:r>
            <a:endParaRPr sz="1500">
              <a:solidFill>
                <a:srgbClr val="000000"/>
              </a:solidFill>
            </a:endParaRPr>
          </a:p>
          <a:p>
            <a:pPr indent="0" lvl="0" marL="0" rtl="0" algn="l">
              <a:lnSpc>
                <a:spcPct val="115000"/>
              </a:lnSpc>
              <a:spcBef>
                <a:spcPts val="0"/>
              </a:spcBef>
              <a:spcAft>
                <a:spcPts val="0"/>
              </a:spcAft>
              <a:buNone/>
            </a:pPr>
            <a:r>
              <a:rPr lang="en-US" sz="1500">
                <a:solidFill>
                  <a:srgbClr val="000000"/>
                </a:solidFill>
              </a:rPr>
              <a:t>       'GDP (current US$)', 'Cereal yield (kg per hectare)',</a:t>
            </a:r>
            <a:endParaRPr sz="1500">
              <a:solidFill>
                <a:srgbClr val="000000"/>
              </a:solidFill>
            </a:endParaRPr>
          </a:p>
          <a:p>
            <a:pPr indent="0" lvl="0" marL="0" rtl="0" algn="l">
              <a:lnSpc>
                <a:spcPct val="115000"/>
              </a:lnSpc>
              <a:spcBef>
                <a:spcPts val="0"/>
              </a:spcBef>
              <a:spcAft>
                <a:spcPts val="0"/>
              </a:spcAft>
              <a:buNone/>
            </a:pPr>
            <a:r>
              <a:rPr lang="en-US" sz="1500">
                <a:solidFill>
                  <a:srgbClr val="000000"/>
                </a:solidFill>
              </a:rPr>
              <a:t>       'Annualized average growth rate in per capita real survey mean consumption or income, bottom 40% of population (%)',</a:t>
            </a:r>
            <a:endParaRPr sz="1500">
              <a:solidFill>
                <a:srgbClr val="000000"/>
              </a:solidFill>
            </a:endParaRPr>
          </a:p>
          <a:p>
            <a:pPr indent="0" lvl="0" marL="0" rtl="0" algn="l">
              <a:lnSpc>
                <a:spcPct val="115000"/>
              </a:lnSpc>
              <a:spcBef>
                <a:spcPts val="0"/>
              </a:spcBef>
              <a:spcAft>
                <a:spcPts val="0"/>
              </a:spcAft>
              <a:buNone/>
            </a:pPr>
            <a:r>
              <a:rPr lang="en-US" sz="1500">
                <a:solidFill>
                  <a:srgbClr val="000000"/>
                </a:solidFill>
              </a:rPr>
              <a:t>       'Personal remittances, received (current US$)',</a:t>
            </a:r>
            <a:endParaRPr sz="1500">
              <a:solidFill>
                <a:srgbClr val="000000"/>
              </a:solidFill>
            </a:endParaRPr>
          </a:p>
          <a:p>
            <a:pPr indent="0" lvl="0" marL="0" rtl="0" algn="l">
              <a:lnSpc>
                <a:spcPct val="115000"/>
              </a:lnSpc>
              <a:spcBef>
                <a:spcPts val="0"/>
              </a:spcBef>
              <a:spcAft>
                <a:spcPts val="0"/>
              </a:spcAft>
              <a:buNone/>
            </a:pPr>
            <a:r>
              <a:rPr lang="en-US" sz="1500">
                <a:solidFill>
                  <a:srgbClr val="000000"/>
                </a:solidFill>
              </a:rPr>
              <a:t>       'Poverty headcount ratio at $2.15 a day (2017 PPP) (% of population)',</a:t>
            </a:r>
            <a:endParaRPr sz="1500">
              <a:solidFill>
                <a:srgbClr val="000000"/>
              </a:solidFill>
            </a:endParaRPr>
          </a:p>
          <a:p>
            <a:pPr indent="0" lvl="0" marL="0" rtl="0" algn="l">
              <a:spcBef>
                <a:spcPts val="440"/>
              </a:spcBef>
              <a:spcAft>
                <a:spcPts val="0"/>
              </a:spcAft>
              <a:buNone/>
            </a:pPr>
            <a:r>
              <a:t/>
            </a:r>
            <a:endParaRPr sz="2600"/>
          </a:p>
        </p:txBody>
      </p:sp>
      <p:sp>
        <p:nvSpPr>
          <p:cNvPr id="151" name="Google Shape;151;g1ed3166c6b7_1_43"/>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700"/>
              <a:t>Example of Relevant Development Indicators</a:t>
            </a:r>
            <a:endParaRPr sz="2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ed3166c6b7_1_32"/>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58" name="Google Shape;158;g1ed3166c6b7_1_32"/>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World Bank Database:</a:t>
            </a:r>
            <a:endParaRPr/>
          </a:p>
        </p:txBody>
      </p:sp>
      <p:pic>
        <p:nvPicPr>
          <p:cNvPr descr="The World Bank Group - United Nations Materials Research Guide - LibGuides  at Florida A&amp;M University Libraries" id="159" name="Google Shape;159;g1ed3166c6b7_1_32"/>
          <p:cNvPicPr preferRelativeResize="0"/>
          <p:nvPr/>
        </p:nvPicPr>
        <p:blipFill>
          <a:blip r:embed="rId3">
            <a:alphaModFix/>
          </a:blip>
          <a:stretch>
            <a:fillRect/>
          </a:stretch>
        </p:blipFill>
        <p:spPr>
          <a:xfrm>
            <a:off x="167150" y="1075275"/>
            <a:ext cx="1723725" cy="976050"/>
          </a:xfrm>
          <a:prstGeom prst="rect">
            <a:avLst/>
          </a:prstGeom>
          <a:noFill/>
          <a:ln>
            <a:noFill/>
          </a:ln>
        </p:spPr>
      </p:pic>
      <p:pic>
        <p:nvPicPr>
          <p:cNvPr id="160" name="Google Shape;160;g1ed3166c6b7_1_32"/>
          <p:cNvPicPr preferRelativeResize="0"/>
          <p:nvPr/>
        </p:nvPicPr>
        <p:blipFill>
          <a:blip r:embed="rId4">
            <a:alphaModFix/>
          </a:blip>
          <a:stretch>
            <a:fillRect/>
          </a:stretch>
        </p:blipFill>
        <p:spPr>
          <a:xfrm>
            <a:off x="2777200" y="1163775"/>
            <a:ext cx="4034398" cy="35958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ed3166c6b7_1_50"/>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67" name="Google Shape;167;g1ed3166c6b7_1_50"/>
          <p:cNvSpPr txBox="1"/>
          <p:nvPr>
            <p:ph idx="1" type="body"/>
          </p:nvPr>
        </p:nvSpPr>
        <p:spPr>
          <a:xfrm>
            <a:off x="457200" y="1075270"/>
            <a:ext cx="8397900" cy="35223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0"/>
              </a:spcAft>
              <a:buNone/>
            </a:pPr>
            <a:r>
              <a:rPr lang="en-US" sz="1300">
                <a:solidFill>
                  <a:srgbClr val="000000"/>
                </a:solidFill>
              </a:rPr>
              <a:t>Climatological </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US" sz="1300">
                <a:solidFill>
                  <a:srgbClr val="000000"/>
                </a:solidFill>
              </a:rPr>
              <a:t>Drought</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US" sz="1300">
                <a:solidFill>
                  <a:srgbClr val="000000"/>
                </a:solidFill>
              </a:rPr>
              <a:t>Glacial lake outburst flood</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US" sz="1300">
                <a:solidFill>
                  <a:srgbClr val="000000"/>
                </a:solidFill>
              </a:rPr>
              <a:t>Wildfire (forest fire, land fire, wildfire)</a:t>
            </a:r>
            <a:endParaRPr sz="1300">
              <a:solidFill>
                <a:srgbClr val="000000"/>
              </a:solidFill>
            </a:endParaRPr>
          </a:p>
          <a:p>
            <a:pPr indent="0" lvl="0" marL="0" rtl="0" algn="l">
              <a:lnSpc>
                <a:spcPct val="95000"/>
              </a:lnSpc>
              <a:spcBef>
                <a:spcPts val="0"/>
              </a:spcBef>
              <a:spcAft>
                <a:spcPts val="0"/>
              </a:spcAft>
              <a:buNone/>
            </a:pPr>
            <a:r>
              <a:rPr lang="en-US" sz="1300">
                <a:solidFill>
                  <a:srgbClr val="000000"/>
                </a:solidFill>
              </a:rPr>
              <a:t>Geophysical</a:t>
            </a:r>
            <a:endParaRPr sz="1300">
              <a:solidFill>
                <a:srgbClr val="000000"/>
              </a:solidFill>
            </a:endParaRPr>
          </a:p>
          <a:p>
            <a:pPr indent="457200" lvl="0" marL="0" rtl="0" algn="l">
              <a:lnSpc>
                <a:spcPct val="95000"/>
              </a:lnSpc>
              <a:spcBef>
                <a:spcPts val="0"/>
              </a:spcBef>
              <a:spcAft>
                <a:spcPts val="0"/>
              </a:spcAft>
              <a:buNone/>
            </a:pPr>
            <a:r>
              <a:rPr lang="en-US" sz="1300">
                <a:solidFill>
                  <a:srgbClr val="000000"/>
                </a:solidFill>
              </a:rPr>
              <a:t>-Earthquake(ground movement, tsunami)</a:t>
            </a:r>
            <a:endParaRPr sz="1300">
              <a:solidFill>
                <a:srgbClr val="000000"/>
              </a:solidFill>
            </a:endParaRPr>
          </a:p>
          <a:p>
            <a:pPr indent="457200" lvl="0" marL="0" rtl="0" algn="l">
              <a:lnSpc>
                <a:spcPct val="95000"/>
              </a:lnSpc>
              <a:spcBef>
                <a:spcPts val="0"/>
              </a:spcBef>
              <a:spcAft>
                <a:spcPts val="0"/>
              </a:spcAft>
              <a:buNone/>
            </a:pPr>
            <a:r>
              <a:rPr lang="en-US" sz="1300">
                <a:solidFill>
                  <a:srgbClr val="000000"/>
                </a:solidFill>
              </a:rPr>
              <a:t>-Mass movement (avalanche, landslide rockfall, sudden subsidence)</a:t>
            </a:r>
            <a:endParaRPr sz="1300">
              <a:solidFill>
                <a:srgbClr val="000000"/>
              </a:solidFill>
            </a:endParaRPr>
          </a:p>
          <a:p>
            <a:pPr indent="457200" lvl="0" marL="0" rtl="0" algn="l">
              <a:lnSpc>
                <a:spcPct val="95000"/>
              </a:lnSpc>
              <a:spcBef>
                <a:spcPts val="0"/>
              </a:spcBef>
              <a:spcAft>
                <a:spcPts val="0"/>
              </a:spcAft>
              <a:buNone/>
            </a:pPr>
            <a:r>
              <a:rPr lang="en-US" sz="1300">
                <a:solidFill>
                  <a:srgbClr val="000000"/>
                </a:solidFill>
              </a:rPr>
              <a:t>-Volcanic activity (ash fall lahar, lava flow pyroclastic flow, volcanic activity general)</a:t>
            </a:r>
            <a:endParaRPr sz="1300">
              <a:solidFill>
                <a:srgbClr val="000000"/>
              </a:solidFill>
            </a:endParaRPr>
          </a:p>
          <a:p>
            <a:pPr indent="0" lvl="0" marL="0" rtl="0" algn="l">
              <a:lnSpc>
                <a:spcPct val="95000"/>
              </a:lnSpc>
              <a:spcBef>
                <a:spcPts val="0"/>
              </a:spcBef>
              <a:spcAft>
                <a:spcPts val="0"/>
              </a:spcAft>
              <a:buNone/>
            </a:pPr>
            <a:r>
              <a:rPr lang="en-US" sz="1300">
                <a:solidFill>
                  <a:srgbClr val="000000"/>
                </a:solidFill>
              </a:rPr>
              <a:t>Hydrological</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US" sz="1300">
                <a:solidFill>
                  <a:srgbClr val="000000"/>
                </a:solidFill>
              </a:rPr>
              <a:t>flood (coastal flood, flash flood, flood (general), </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US" sz="1300">
                <a:solidFill>
                  <a:srgbClr val="000000"/>
                </a:solidFill>
              </a:rPr>
              <a:t>ice jam flood, riverine flood)</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US" sz="1300">
                <a:solidFill>
                  <a:srgbClr val="000000"/>
                </a:solidFill>
              </a:rPr>
              <a:t>Mass movement (wet) (avalanche, landslide, mudslide, rockfall, sudden subsidence)</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US" sz="1300">
                <a:solidFill>
                  <a:srgbClr val="000000"/>
                </a:solidFill>
              </a:rPr>
              <a:t>wave action (rogue wave, seiche)</a:t>
            </a:r>
            <a:endParaRPr sz="1300">
              <a:solidFill>
                <a:srgbClr val="000000"/>
              </a:solidFill>
            </a:endParaRPr>
          </a:p>
          <a:p>
            <a:pPr indent="0" lvl="0" marL="0" rtl="0" algn="l">
              <a:lnSpc>
                <a:spcPct val="95000"/>
              </a:lnSpc>
              <a:spcBef>
                <a:spcPts val="0"/>
              </a:spcBef>
              <a:spcAft>
                <a:spcPts val="0"/>
              </a:spcAft>
              <a:buNone/>
            </a:pPr>
            <a:r>
              <a:rPr lang="en-US" sz="1300">
                <a:solidFill>
                  <a:srgbClr val="000000"/>
                </a:solidFill>
              </a:rPr>
              <a:t>Meteorological</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US" sz="1300">
                <a:solidFill>
                  <a:srgbClr val="000000"/>
                </a:solidFill>
              </a:rPr>
              <a:t>extreme temperature (cold wave, heat wave, severe winter conditions) </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US" sz="1300">
                <a:solidFill>
                  <a:srgbClr val="000000"/>
                </a:solidFill>
              </a:rPr>
              <a:t>Fog</a:t>
            </a:r>
            <a:endParaRPr sz="1300">
              <a:solidFill>
                <a:srgbClr val="000000"/>
              </a:solidFill>
            </a:endParaRPr>
          </a:p>
          <a:p>
            <a:pPr indent="-311150" lvl="0" marL="457200" rtl="0" algn="l">
              <a:lnSpc>
                <a:spcPct val="95000"/>
              </a:lnSpc>
              <a:spcBef>
                <a:spcPts val="0"/>
              </a:spcBef>
              <a:spcAft>
                <a:spcPts val="0"/>
              </a:spcAft>
              <a:buClr>
                <a:srgbClr val="000000"/>
              </a:buClr>
              <a:buSzPts val="1300"/>
              <a:buChar char="-"/>
            </a:pPr>
            <a:r>
              <a:rPr lang="en-US" sz="1300">
                <a:solidFill>
                  <a:srgbClr val="000000"/>
                </a:solidFill>
              </a:rPr>
              <a:t>Storm(blizzard/winter storm, derecho, extra-tropical storm, hail, lightning/thunderstorms, sand/dust storm, severe weather, storm, storm surge, tornado, tropical cyclone)</a:t>
            </a:r>
            <a:endParaRPr sz="1300">
              <a:solidFill>
                <a:srgbClr val="000000"/>
              </a:solidFill>
            </a:endParaRPr>
          </a:p>
          <a:p>
            <a:pPr indent="0" lvl="0" marL="0" rtl="0" algn="l">
              <a:lnSpc>
                <a:spcPct val="95000"/>
              </a:lnSpc>
              <a:spcBef>
                <a:spcPts val="0"/>
              </a:spcBef>
              <a:spcAft>
                <a:spcPts val="0"/>
              </a:spcAft>
              <a:buNone/>
            </a:pPr>
            <a:r>
              <a:t/>
            </a:r>
            <a:endParaRPr sz="1300">
              <a:solidFill>
                <a:srgbClr val="000000"/>
              </a:solidFill>
            </a:endParaRPr>
          </a:p>
          <a:p>
            <a:pPr indent="0" lvl="0" marL="0" rtl="0" algn="l">
              <a:lnSpc>
                <a:spcPct val="80000"/>
              </a:lnSpc>
              <a:spcBef>
                <a:spcPts val="440"/>
              </a:spcBef>
              <a:spcAft>
                <a:spcPts val="0"/>
              </a:spcAft>
              <a:buNone/>
            </a:pPr>
            <a:r>
              <a:t/>
            </a:r>
            <a:endParaRPr sz="2400"/>
          </a:p>
        </p:txBody>
      </p:sp>
      <p:sp>
        <p:nvSpPr>
          <p:cNvPr id="168" name="Google Shape;168;g1ed3166c6b7_1_50"/>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Types of Disasters Tracked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ed3166c6b7_1_57"/>
          <p:cNvSpPr txBox="1"/>
          <p:nvPr>
            <p:ph idx="12" type="sldNum"/>
          </p:nvPr>
        </p:nvSpPr>
        <p:spPr>
          <a:xfrm>
            <a:off x="4445001" y="4759656"/>
            <a:ext cx="338700" cy="273900"/>
          </a:xfrm>
          <a:prstGeom prst="rect">
            <a:avLst/>
          </a:prstGeom>
        </p:spPr>
        <p:txBody>
          <a:bodyPr anchorCtr="0" anchor="ctr" bIns="45700" lIns="27425" spcFirstLastPara="1" rIns="45700"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5" name="Google Shape;175;g1ed3166c6b7_1_57"/>
          <p:cNvSpPr txBox="1"/>
          <p:nvPr>
            <p:ph type="title"/>
          </p:nvPr>
        </p:nvSpPr>
        <p:spPr>
          <a:xfrm>
            <a:off x="457200" y="320287"/>
            <a:ext cx="8397900" cy="60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Data Processing</a:t>
            </a:r>
            <a:endParaRPr/>
          </a:p>
        </p:txBody>
      </p:sp>
      <p:pic>
        <p:nvPicPr>
          <p:cNvPr id="176" name="Google Shape;176;g1ed3166c6b7_1_57"/>
          <p:cNvPicPr preferRelativeResize="0"/>
          <p:nvPr/>
        </p:nvPicPr>
        <p:blipFill rotWithShape="1">
          <a:blip r:embed="rId3">
            <a:alphaModFix/>
          </a:blip>
          <a:srcRect b="0" l="0" r="4662" t="0"/>
          <a:stretch/>
        </p:blipFill>
        <p:spPr>
          <a:xfrm>
            <a:off x="138275" y="1106075"/>
            <a:ext cx="8297199" cy="2087750"/>
          </a:xfrm>
          <a:prstGeom prst="rect">
            <a:avLst/>
          </a:prstGeom>
          <a:noFill/>
          <a:ln>
            <a:noFill/>
          </a:ln>
        </p:spPr>
      </p:pic>
      <p:pic>
        <p:nvPicPr>
          <p:cNvPr id="177" name="Google Shape;177;g1ed3166c6b7_1_57"/>
          <p:cNvPicPr preferRelativeResize="0"/>
          <p:nvPr/>
        </p:nvPicPr>
        <p:blipFill>
          <a:blip r:embed="rId4">
            <a:alphaModFix/>
          </a:blip>
          <a:stretch>
            <a:fillRect/>
          </a:stretch>
        </p:blipFill>
        <p:spPr>
          <a:xfrm>
            <a:off x="2391023" y="2865300"/>
            <a:ext cx="6752973" cy="2278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xecutive">
  <a:themeElements>
    <a:clrScheme name="Custom 6">
      <a:dk1>
        <a:srgbClr val="342F2E"/>
      </a:dk1>
      <a:lt1>
        <a:srgbClr val="FFFFFF"/>
      </a:lt1>
      <a:dk2>
        <a:srgbClr val="4E2A84"/>
      </a:dk2>
      <a:lt2>
        <a:srgbClr val="D8D6D6"/>
      </a:lt2>
      <a:accent1>
        <a:srgbClr val="401F68"/>
      </a:accent1>
      <a:accent2>
        <a:srgbClr val="007FA4"/>
      </a:accent2>
      <a:accent3>
        <a:srgbClr val="0D2D6C"/>
      </a:accent3>
      <a:accent4>
        <a:srgbClr val="F08989"/>
      </a:accent4>
      <a:accent5>
        <a:srgbClr val="CA7C1B"/>
      </a:accent5>
      <a:accent6>
        <a:srgbClr val="D85820"/>
      </a:accent6>
      <a:hlink>
        <a:srgbClr val="5091CD"/>
      </a:hlink>
      <a:folHlink>
        <a:srgbClr val="BBB8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2015-07-29T19:46:13Z</dcterms:created>
  <dc:creator>Nathan Martel</dc:creator>
</cp:coreProperties>
</file>